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2" r:id="rId3"/>
    <p:sldId id="269" r:id="rId4"/>
    <p:sldId id="267" r:id="rId5"/>
    <p:sldId id="270" r:id="rId6"/>
    <p:sldId id="268" r:id="rId7"/>
    <p:sldId id="271" r:id="rId8"/>
    <p:sldId id="264" r:id="rId9"/>
    <p:sldId id="265" r:id="rId10"/>
    <p:sldId id="290" r:id="rId11"/>
    <p:sldId id="266" r:id="rId12"/>
    <p:sldId id="257" r:id="rId13"/>
    <p:sldId id="258" r:id="rId14"/>
    <p:sldId id="259" r:id="rId15"/>
    <p:sldId id="273" r:id="rId16"/>
    <p:sldId id="260" r:id="rId17"/>
    <p:sldId id="274" r:id="rId18"/>
    <p:sldId id="275" r:id="rId19"/>
    <p:sldId id="261" r:id="rId20"/>
    <p:sldId id="276" r:id="rId21"/>
    <p:sldId id="262" r:id="rId22"/>
    <p:sldId id="277" r:id="rId23"/>
    <p:sldId id="279" r:id="rId24"/>
    <p:sldId id="280" r:id="rId25"/>
    <p:sldId id="281" r:id="rId26"/>
    <p:sldId id="282" r:id="rId27"/>
    <p:sldId id="283" r:id="rId28"/>
    <p:sldId id="284" r:id="rId29"/>
    <p:sldId id="278" r:id="rId30"/>
    <p:sldId id="263" r:id="rId31"/>
    <p:sldId id="285" r:id="rId32"/>
    <p:sldId id="288" r:id="rId33"/>
    <p:sldId id="291" r:id="rId34"/>
    <p:sldId id="286" r:id="rId35"/>
    <p:sldId id="287" r:id="rId36"/>
    <p:sldId id="28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ABB5C175-7F1C-46A0-8E4F-B3DD3095D7D6}" type="datetimeFigureOut">
              <a:rPr lang="en-US" smtClean="0"/>
              <a:pPr/>
              <a:t>5/23/2021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E38F67F1-E43C-4ECE-B212-3ABFF41E65B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BB5C175-7F1C-46A0-8E4F-B3DD3095D7D6}" type="datetimeFigureOut">
              <a:rPr lang="en-US" smtClean="0"/>
              <a:pPr/>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F67F1-E43C-4ECE-B212-3ABFF41E65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BB5C175-7F1C-46A0-8E4F-B3DD3095D7D6}" type="datetimeFigureOut">
              <a:rPr lang="en-US" smtClean="0"/>
              <a:pPr/>
              <a:t>5/23/2021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F67F1-E43C-4ECE-B212-3ABFF41E65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ABB5C175-7F1C-46A0-8E4F-B3DD3095D7D6}" type="datetimeFigureOut">
              <a:rPr lang="en-US" smtClean="0"/>
              <a:pPr/>
              <a:t>5/23/2021</a:t>
            </a:fld>
            <a:endParaRPr lang="en-US"/>
          </a:p>
        </p:txBody>
      </p:sp>
      <p:sp>
        <p:nvSpPr>
          <p:cNvPr id="9" name="Slide Number Placeholder 8"/>
          <p:cNvSpPr>
            <a:spLocks noGrp="1"/>
          </p:cNvSpPr>
          <p:nvPr>
            <p:ph type="sldNum" sz="quarter" idx="15"/>
          </p:nvPr>
        </p:nvSpPr>
        <p:spPr/>
        <p:txBody>
          <a:bodyPr rtlCol="0"/>
          <a:lstStyle/>
          <a:p>
            <a:fld id="{E38F67F1-E43C-4ECE-B212-3ABFF41E65B7}"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ABB5C175-7F1C-46A0-8E4F-B3DD3095D7D6}" type="datetimeFigureOut">
              <a:rPr lang="en-US" smtClean="0"/>
              <a:pPr/>
              <a:t>5/23/2021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E38F67F1-E43C-4ECE-B212-3ABFF41E65B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BB5C175-7F1C-46A0-8E4F-B3DD3095D7D6}" type="datetimeFigureOut">
              <a:rPr lang="en-US" smtClean="0"/>
              <a:pPr/>
              <a:t>5/23/2021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F67F1-E43C-4ECE-B212-3ABFF41E65B7}"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ABB5C175-7F1C-46A0-8E4F-B3DD3095D7D6}" type="datetimeFigureOut">
              <a:rPr lang="en-US" smtClean="0"/>
              <a:pPr/>
              <a:t>5/23/2021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8F67F1-E43C-4ECE-B212-3ABFF41E65B7}"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ABB5C175-7F1C-46A0-8E4F-B3DD3095D7D6}" type="datetimeFigureOut">
              <a:rPr lang="en-US" smtClean="0"/>
              <a:pPr/>
              <a:t>5/23/2021</a:t>
            </a:fld>
            <a:endParaRPr lang="en-US"/>
          </a:p>
        </p:txBody>
      </p:sp>
      <p:sp>
        <p:nvSpPr>
          <p:cNvPr id="7" name="Slide Number Placeholder 6"/>
          <p:cNvSpPr>
            <a:spLocks noGrp="1"/>
          </p:cNvSpPr>
          <p:nvPr>
            <p:ph type="sldNum" sz="quarter" idx="11"/>
          </p:nvPr>
        </p:nvSpPr>
        <p:spPr/>
        <p:txBody>
          <a:bodyPr rtlCol="0"/>
          <a:lstStyle/>
          <a:p>
            <a:fld id="{E38F67F1-E43C-4ECE-B212-3ABFF41E65B7}"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5C175-7F1C-46A0-8E4F-B3DD3095D7D6}" type="datetimeFigureOut">
              <a:rPr lang="en-US" smtClean="0"/>
              <a:pPr/>
              <a:t>5/23/2021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8F67F1-E43C-4ECE-B212-3ABFF41E65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ABB5C175-7F1C-46A0-8E4F-B3DD3095D7D6}" type="datetimeFigureOut">
              <a:rPr lang="en-US" smtClean="0"/>
              <a:pPr/>
              <a:t>5/23/2021</a:t>
            </a:fld>
            <a:endParaRPr lang="en-US"/>
          </a:p>
        </p:txBody>
      </p:sp>
      <p:sp>
        <p:nvSpPr>
          <p:cNvPr id="22" name="Slide Number Placeholder 21"/>
          <p:cNvSpPr>
            <a:spLocks noGrp="1"/>
          </p:cNvSpPr>
          <p:nvPr>
            <p:ph type="sldNum" sz="quarter" idx="15"/>
          </p:nvPr>
        </p:nvSpPr>
        <p:spPr/>
        <p:txBody>
          <a:bodyPr rtlCol="0"/>
          <a:lstStyle/>
          <a:p>
            <a:fld id="{E38F67F1-E43C-4ECE-B212-3ABFF41E65B7}"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BB5C175-7F1C-46A0-8E4F-B3DD3095D7D6}" type="datetimeFigureOut">
              <a:rPr lang="en-US" smtClean="0"/>
              <a:pPr/>
              <a:t>5/23/2021</a:t>
            </a:fld>
            <a:endParaRPr lang="en-US"/>
          </a:p>
        </p:txBody>
      </p:sp>
      <p:sp>
        <p:nvSpPr>
          <p:cNvPr id="18" name="Slide Number Placeholder 17"/>
          <p:cNvSpPr>
            <a:spLocks noGrp="1"/>
          </p:cNvSpPr>
          <p:nvPr>
            <p:ph type="sldNum" sz="quarter" idx="11"/>
          </p:nvPr>
        </p:nvSpPr>
        <p:spPr/>
        <p:txBody>
          <a:bodyPr rtlCol="0"/>
          <a:lstStyle/>
          <a:p>
            <a:fld id="{E38F67F1-E43C-4ECE-B212-3ABFF41E65B7}"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BB5C175-7F1C-46A0-8E4F-B3DD3095D7D6}" type="datetimeFigureOut">
              <a:rPr lang="en-US" smtClean="0"/>
              <a:pPr/>
              <a:t>5/23/2021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38F67F1-E43C-4ECE-B212-3ABFF41E65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0"/>
            <a:ext cx="6172200" cy="1894362"/>
          </a:xfrm>
        </p:spPr>
        <p:txBody>
          <a:bodyPr/>
          <a:lstStyle/>
          <a:p>
            <a:pPr algn="ctr" rtl="1"/>
            <a:r>
              <a:rPr lang="fa-IR" dirty="0" smtClean="0">
                <a:cs typeface="B Nazanin" pitchFamily="2" charset="-78"/>
              </a:rPr>
              <a:t>کاری از گروه کوهنوردی و طبیعت گردی</a:t>
            </a:r>
            <a:br>
              <a:rPr lang="fa-IR" dirty="0" smtClean="0">
                <a:cs typeface="B Nazanin" pitchFamily="2" charset="-78"/>
              </a:rPr>
            </a:br>
            <a:r>
              <a:rPr lang="fa-IR" dirty="0" smtClean="0">
                <a:cs typeface="B Nazanin" pitchFamily="2" charset="-78"/>
              </a:rPr>
              <a:t/>
            </a:r>
            <a:br>
              <a:rPr lang="fa-IR" dirty="0" smtClean="0">
                <a:cs typeface="B Nazanin" pitchFamily="2" charset="-78"/>
              </a:rPr>
            </a:br>
            <a:r>
              <a:rPr lang="fa-IR" dirty="0" smtClean="0">
                <a:cs typeface="B Nazanin" pitchFamily="2" charset="-78"/>
              </a:rPr>
              <a:t> </a:t>
            </a:r>
            <a:r>
              <a:rPr lang="fa-IR" dirty="0" smtClean="0">
                <a:solidFill>
                  <a:srgbClr val="FF0000"/>
                </a:solidFill>
                <a:cs typeface="B Nazanin" pitchFamily="2" charset="-78"/>
              </a:rPr>
              <a:t>قلب</a:t>
            </a:r>
            <a:r>
              <a:rPr lang="fa-IR" dirty="0" smtClean="0">
                <a:cs typeface="B Nazanin" pitchFamily="2" charset="-78"/>
              </a:rPr>
              <a:t> </a:t>
            </a:r>
            <a:r>
              <a:rPr lang="fa-IR" dirty="0" smtClean="0">
                <a:solidFill>
                  <a:srgbClr val="00B050"/>
                </a:solidFill>
                <a:cs typeface="B Nazanin" pitchFamily="2" charset="-78"/>
              </a:rPr>
              <a:t>سبز</a:t>
            </a:r>
            <a:endParaRPr lang="en-US" dirty="0">
              <a:solidFill>
                <a:srgbClr val="00B050"/>
              </a:solidFill>
              <a:cs typeface="B Nazanin" pitchFamily="2" charset="-78"/>
            </a:endParaRPr>
          </a:p>
        </p:txBody>
      </p:sp>
      <p:sp>
        <p:nvSpPr>
          <p:cNvPr id="3" name="Subtitle 2"/>
          <p:cNvSpPr>
            <a:spLocks noGrp="1"/>
          </p:cNvSpPr>
          <p:nvPr>
            <p:ph type="subTitle" idx="1"/>
          </p:nvPr>
        </p:nvSpPr>
        <p:spPr>
          <a:xfrm>
            <a:off x="2428860" y="4000504"/>
            <a:ext cx="5224482" cy="2071702"/>
          </a:xfrm>
        </p:spPr>
        <p:txBody>
          <a:bodyPr>
            <a:normAutofit fontScale="92500" lnSpcReduction="10000"/>
          </a:bodyPr>
          <a:lstStyle/>
          <a:p>
            <a:pPr algn="r" rtl="1"/>
            <a:r>
              <a:rPr lang="fa-IR" sz="2400" dirty="0" smtClean="0">
                <a:cs typeface="B Nazanin" pitchFamily="2" charset="-78"/>
              </a:rPr>
              <a:t>گرد آورنده: میلاد رحیمی</a:t>
            </a:r>
          </a:p>
          <a:p>
            <a:pPr algn="ctr" rtl="1"/>
            <a:endParaRPr lang="fa-IR" sz="2400" dirty="0" smtClean="0">
              <a:cs typeface="B Nazanin" pitchFamily="2" charset="-78"/>
            </a:endParaRPr>
          </a:p>
          <a:p>
            <a:pPr algn="ctr" rtl="1"/>
            <a:endParaRPr lang="fa-IR" sz="2400" dirty="0" smtClean="0">
              <a:cs typeface="B Nazanin" pitchFamily="2" charset="-78"/>
            </a:endParaRPr>
          </a:p>
          <a:p>
            <a:pPr rtl="1"/>
            <a:r>
              <a:rPr lang="en-US" sz="2400" dirty="0" err="1" smtClean="0">
                <a:cs typeface="B Nazanin" pitchFamily="2" charset="-78"/>
              </a:rPr>
              <a:t>Insta</a:t>
            </a:r>
            <a:r>
              <a:rPr lang="en-US" sz="2400" dirty="0" smtClean="0">
                <a:cs typeface="B Nazanin" pitchFamily="2" charset="-78"/>
              </a:rPr>
              <a:t>: miladrahimi.ir</a:t>
            </a:r>
          </a:p>
          <a:p>
            <a:pPr rtl="1"/>
            <a:r>
              <a:rPr lang="en-US" sz="2400" dirty="0" smtClean="0">
                <a:cs typeface="B Nazanin" pitchFamily="2" charset="-78"/>
              </a:rPr>
              <a:t>Site: miladtravel.ir</a:t>
            </a:r>
            <a:endParaRPr lang="en-US" sz="2400" dirty="0">
              <a:cs typeface="B Nazanin" pitchFamily="2" charset="-78"/>
            </a:endParaRPr>
          </a:p>
        </p:txBody>
      </p:sp>
      <p:sp>
        <p:nvSpPr>
          <p:cNvPr id="4" name="Title 1"/>
          <p:cNvSpPr txBox="1">
            <a:spLocks/>
          </p:cNvSpPr>
          <p:nvPr/>
        </p:nvSpPr>
        <p:spPr>
          <a:xfrm>
            <a:off x="1143000" y="274638"/>
            <a:ext cx="7467600" cy="1143000"/>
          </a:xfrm>
          <a:prstGeom prst="rect">
            <a:avLst/>
          </a:prstGeom>
        </p:spPr>
        <p:txBody>
          <a:bodyPr vert="horz" anchor="b">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sz="3000" b="1" i="0" u="none" strike="noStrike" kern="1200" cap="small" spc="0" normalizeH="0" baseline="0" noProof="0" smtClean="0">
                <a:ln>
                  <a:noFill/>
                </a:ln>
                <a:solidFill>
                  <a:schemeClr val="tx2"/>
                </a:solidFill>
                <a:effectLst/>
                <a:uLnTx/>
                <a:uFillTx/>
                <a:latin typeface="IPT.Davat" pitchFamily="2" charset="2"/>
                <a:ea typeface="+mj-ea"/>
                <a:cs typeface="B Nazanin" pitchFamily="2" charset="-78"/>
              </a:rPr>
              <a:t>بسم الله الرحمن الرحیم</a:t>
            </a:r>
            <a:endParaRPr kumimoji="0" lang="en-US" sz="3000" b="1" i="0" u="none" strike="noStrike" kern="1200" cap="small" spc="0" normalizeH="0" baseline="0" noProof="0" dirty="0">
              <a:ln>
                <a:noFill/>
              </a:ln>
              <a:solidFill>
                <a:schemeClr val="tx2"/>
              </a:solidFill>
              <a:effectLst/>
              <a:uLnTx/>
              <a:uFillTx/>
              <a:latin typeface="IPT.Davat" pitchFamily="2" charset="2"/>
              <a:ea typeface="+mj-ea"/>
              <a:cs typeface="B Nazanin" pitchFamily="2" charset="-78"/>
            </a:endParaRPr>
          </a:p>
        </p:txBody>
      </p:sp>
      <p:pic>
        <p:nvPicPr>
          <p:cNvPr id="1027" name="Picture 3" descr="C:\Users\Firouzeh 2\Desktop\photo_2018-02-19_12-49-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505200"/>
            <a:ext cx="1143000" cy="11430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4914900"/>
            <a:ext cx="5448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4001" cy="6858000"/>
          </a:xfrm>
          <a:prstGeom prst="rect">
            <a:avLst/>
          </a:prstGeom>
          <a:ln/>
        </p:spPr>
        <p:style>
          <a:lnRef idx="2">
            <a:schemeClr val="dk1"/>
          </a:lnRef>
          <a:fillRef idx="1">
            <a:schemeClr val="lt1"/>
          </a:fillRef>
          <a:effectRef idx="0">
            <a:schemeClr val="dk1"/>
          </a:effectRef>
          <a:fontRef idx="minor">
            <a:schemeClr val="dk1"/>
          </a:fontRef>
        </p:style>
      </p:pic>
      <p:sp>
        <p:nvSpPr>
          <p:cNvPr id="5" name="Rounded Rectangle 4"/>
          <p:cNvSpPr/>
          <p:nvPr/>
        </p:nvSpPr>
        <p:spPr>
          <a:xfrm>
            <a:off x="323528" y="188640"/>
            <a:ext cx="1152128" cy="5040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099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3276600"/>
            <a:ext cx="1905000" cy="1143000"/>
          </a:xfrm>
        </p:spPr>
        <p:txBody>
          <a:bodyPr/>
          <a:lstStyle/>
          <a:p>
            <a:r>
              <a:rPr lang="fa-IR" dirty="0" smtClean="0">
                <a:cs typeface="B Nazanin" pitchFamily="2" charset="-78"/>
              </a:rPr>
              <a:t>محاصبه وزن</a:t>
            </a:r>
            <a:endParaRPr lang="en-US" dirty="0">
              <a:cs typeface="B Nazanin" pitchFamily="2" charset="-78"/>
            </a:endParaRPr>
          </a:p>
        </p:txBody>
      </p:sp>
      <p:sp>
        <p:nvSpPr>
          <p:cNvPr id="4" name="Title 1"/>
          <p:cNvSpPr txBox="1">
            <a:spLocks/>
          </p:cNvSpPr>
          <p:nvPr/>
        </p:nvSpPr>
        <p:spPr>
          <a:xfrm>
            <a:off x="5334000" y="2667000"/>
            <a:ext cx="685800" cy="563562"/>
          </a:xfrm>
          <a:prstGeom prst="rect">
            <a:avLst/>
          </a:prstGeom>
        </p:spPr>
        <p:txBody>
          <a:bodyPr vert="horz" anchor="b">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3000" b="1" cap="small" dirty="0" smtClean="0">
                <a:solidFill>
                  <a:schemeClr val="tx2"/>
                </a:solidFill>
                <a:effectLst>
                  <a:outerShdw blurRad="38100" dist="38100" dir="2700000" algn="tl">
                    <a:srgbClr val="000000">
                      <a:alpha val="43137"/>
                    </a:srgbClr>
                  </a:outerShdw>
                </a:effectLst>
                <a:latin typeface="+mj-lt"/>
                <a:ea typeface="+mj-ea"/>
                <a:cs typeface="B Nazanin" pitchFamily="2" charset="-78"/>
              </a:rPr>
              <a:t>♂</a:t>
            </a:r>
            <a:endParaRPr kumimoji="0" lang="en-US" sz="3000" b="1" i="0" u="none" strike="noStrike" kern="1200" cap="sm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B Nazanin" pitchFamily="2" charset="-78"/>
            </a:endParaRPr>
          </a:p>
        </p:txBody>
      </p:sp>
      <p:sp>
        <p:nvSpPr>
          <p:cNvPr id="5" name="Title 1"/>
          <p:cNvSpPr txBox="1">
            <a:spLocks/>
          </p:cNvSpPr>
          <p:nvPr/>
        </p:nvSpPr>
        <p:spPr>
          <a:xfrm>
            <a:off x="5257800" y="5211762"/>
            <a:ext cx="685800" cy="563562"/>
          </a:xfrm>
          <a:prstGeom prst="rect">
            <a:avLst/>
          </a:prstGeom>
        </p:spPr>
        <p:txBody>
          <a:bodyPr vert="horz" anchor="b">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3000" b="1" cap="small" dirty="0" smtClean="0">
                <a:solidFill>
                  <a:schemeClr val="tx2"/>
                </a:solidFill>
                <a:effectLst>
                  <a:outerShdw blurRad="38100" dist="38100" dir="2700000" algn="tl">
                    <a:srgbClr val="000000">
                      <a:alpha val="43137"/>
                    </a:srgbClr>
                  </a:outerShdw>
                </a:effectLst>
                <a:latin typeface="+mj-lt"/>
                <a:ea typeface="+mj-ea"/>
                <a:cs typeface="B Nazanin" pitchFamily="2" charset="-78"/>
              </a:rPr>
              <a:t>♀</a:t>
            </a:r>
            <a:endParaRPr kumimoji="0" lang="en-US" sz="3000" b="1" i="0" u="none" strike="noStrike" kern="1200" cap="small" spc="0" normalizeH="0" baseline="0" noProof="0" dirty="0">
              <a:ln>
                <a:noFill/>
              </a:ln>
              <a:solidFill>
                <a:schemeClr val="tx2"/>
              </a:solidFill>
              <a:effectLst>
                <a:outerShdw blurRad="38100" dist="38100" dir="2700000" algn="tl">
                  <a:srgbClr val="000000">
                    <a:alpha val="43137"/>
                  </a:srgbClr>
                </a:outerShdw>
              </a:effectLst>
              <a:uLnTx/>
              <a:uFillTx/>
              <a:latin typeface="+mj-lt"/>
              <a:ea typeface="+mj-ea"/>
              <a:cs typeface="B Nazanin" pitchFamily="2" charset="-78"/>
            </a:endParaRPr>
          </a:p>
        </p:txBody>
      </p:sp>
      <p:sp>
        <p:nvSpPr>
          <p:cNvPr id="6" name="Title 1"/>
          <p:cNvSpPr txBox="1">
            <a:spLocks/>
          </p:cNvSpPr>
          <p:nvPr/>
        </p:nvSpPr>
        <p:spPr>
          <a:xfrm>
            <a:off x="2362200" y="5029200"/>
            <a:ext cx="2895600" cy="792162"/>
          </a:xfrm>
          <a:prstGeom prst="rect">
            <a:avLst/>
          </a:prstGeom>
        </p:spPr>
        <p:txBody>
          <a:bodyPr vert="horz" anchor="b">
            <a:norm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000" cap="small" dirty="0" smtClean="0">
                <a:solidFill>
                  <a:schemeClr val="tx2"/>
                </a:solidFill>
                <a:latin typeface="+mj-lt"/>
                <a:ea typeface="+mj-ea"/>
                <a:cs typeface="B Nazanin" pitchFamily="2" charset="-78"/>
              </a:rPr>
              <a:t>45 + (2.3 × a) =</a:t>
            </a:r>
            <a:endParaRPr kumimoji="0" lang="en-US" sz="3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7" name="Title 1"/>
          <p:cNvSpPr txBox="1">
            <a:spLocks/>
          </p:cNvSpPr>
          <p:nvPr/>
        </p:nvSpPr>
        <p:spPr>
          <a:xfrm>
            <a:off x="2362200" y="2560638"/>
            <a:ext cx="2895600" cy="792162"/>
          </a:xfrm>
          <a:prstGeom prst="rect">
            <a:avLst/>
          </a:prstGeom>
        </p:spPr>
        <p:txBody>
          <a:bodyPr vert="horz" anchor="b">
            <a:norm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000" cap="small" dirty="0" smtClean="0">
                <a:solidFill>
                  <a:schemeClr val="tx2"/>
                </a:solidFill>
                <a:latin typeface="+mj-lt"/>
                <a:ea typeface="+mj-ea"/>
                <a:cs typeface="B Nazanin" pitchFamily="2" charset="-78"/>
              </a:rPr>
              <a:t>45 + (2.7 × a) =</a:t>
            </a:r>
            <a:endParaRPr kumimoji="0" lang="en-US" sz="3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8" name="Title 1"/>
          <p:cNvSpPr txBox="1">
            <a:spLocks/>
          </p:cNvSpPr>
          <p:nvPr/>
        </p:nvSpPr>
        <p:spPr>
          <a:xfrm>
            <a:off x="5314528" y="457200"/>
            <a:ext cx="914400" cy="838200"/>
          </a:xfrm>
          <a:prstGeom prst="rect">
            <a:avLst/>
          </a:prstGeom>
        </p:spPr>
        <p:txBody>
          <a:bodyPr vert="horz" anchor="b">
            <a:norm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000" cap="small" dirty="0" smtClean="0">
                <a:solidFill>
                  <a:schemeClr val="tx2"/>
                </a:solidFill>
                <a:latin typeface="+mj-lt"/>
                <a:ea typeface="+mj-ea"/>
                <a:cs typeface="B Nazanin" pitchFamily="2" charset="-78"/>
              </a:rPr>
              <a:t>A =  </a:t>
            </a:r>
            <a:endParaRPr kumimoji="0" lang="en-US" sz="3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9" name="Title 1"/>
          <p:cNvSpPr txBox="1">
            <a:spLocks/>
          </p:cNvSpPr>
          <p:nvPr/>
        </p:nvSpPr>
        <p:spPr>
          <a:xfrm>
            <a:off x="6076528" y="228600"/>
            <a:ext cx="1447800" cy="838200"/>
          </a:xfrm>
          <a:prstGeom prst="rect">
            <a:avLst/>
          </a:prstGeom>
        </p:spPr>
        <p:txBody>
          <a:bodyPr vert="horz" anchor="b">
            <a:norm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a-IR" sz="3000" cap="small" noProof="0" dirty="0" smtClean="0">
                <a:solidFill>
                  <a:schemeClr val="tx2"/>
                </a:solidFill>
                <a:latin typeface="+mj-lt"/>
                <a:ea typeface="+mj-ea"/>
                <a:cs typeface="B Nazanin" pitchFamily="2" charset="-78"/>
              </a:rPr>
              <a:t>150 - </a:t>
            </a:r>
            <a:r>
              <a:rPr lang="fa-IR" sz="4000" cap="small" noProof="0" dirty="0" smtClean="0">
                <a:solidFill>
                  <a:schemeClr val="tx2"/>
                </a:solidFill>
                <a:latin typeface="+mj-lt"/>
                <a:ea typeface="+mj-ea"/>
                <a:cs typeface="B Nazanin" pitchFamily="2" charset="-78"/>
              </a:rPr>
              <a:t>قد</a:t>
            </a:r>
            <a:endParaRPr kumimoji="0" lang="en-US" sz="4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10" name="Title 1"/>
          <p:cNvSpPr txBox="1">
            <a:spLocks/>
          </p:cNvSpPr>
          <p:nvPr/>
        </p:nvSpPr>
        <p:spPr>
          <a:xfrm>
            <a:off x="6457528" y="762000"/>
            <a:ext cx="914400" cy="838200"/>
          </a:xfrm>
          <a:prstGeom prst="rect">
            <a:avLst/>
          </a:prstGeom>
        </p:spPr>
        <p:txBody>
          <a:bodyPr vert="horz" anchor="b">
            <a:norm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a-IR" sz="3000" cap="small" dirty="0" smtClean="0">
                <a:solidFill>
                  <a:schemeClr val="tx2"/>
                </a:solidFill>
                <a:latin typeface="+mj-lt"/>
                <a:ea typeface="+mj-ea"/>
                <a:cs typeface="B Nazanin" pitchFamily="2" charset="-78"/>
              </a:rPr>
              <a:t>2.5</a:t>
            </a:r>
            <a:endParaRPr kumimoji="0" lang="en-US" sz="3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cxnSp>
        <p:nvCxnSpPr>
          <p:cNvPr id="11" name="Straight Connector 10"/>
          <p:cNvCxnSpPr/>
          <p:nvPr/>
        </p:nvCxnSpPr>
        <p:spPr>
          <a:xfrm>
            <a:off x="6076528" y="990600"/>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ight Brace 11"/>
          <p:cNvSpPr/>
          <p:nvPr/>
        </p:nvSpPr>
        <p:spPr>
          <a:xfrm>
            <a:off x="6096000" y="2514600"/>
            <a:ext cx="381000" cy="3429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21362"/>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179512" y="44624"/>
            <a:ext cx="3829050" cy="25527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3276600"/>
            <a:ext cx="2895600" cy="1096962"/>
          </a:xfrm>
        </p:spPr>
        <p:txBody>
          <a:bodyPr/>
          <a:lstStyle/>
          <a:p>
            <a:pPr algn="ctr" rtl="1"/>
            <a:r>
              <a:rPr lang="fa-IR" dirty="0" smtClean="0">
                <a:latin typeface="IPT.Davat" pitchFamily="2" charset="2"/>
                <a:cs typeface="B Nazanin" pitchFamily="2" charset="-78"/>
              </a:rPr>
              <a:t>انواع فعالیت های بدنی</a:t>
            </a:r>
            <a:endParaRPr lang="en-US" dirty="0">
              <a:latin typeface="IPT.Davat" pitchFamily="2" charset="2"/>
              <a:cs typeface="B Nazanin" pitchFamily="2" charset="-78"/>
            </a:endParaRPr>
          </a:p>
        </p:txBody>
      </p:sp>
      <p:sp>
        <p:nvSpPr>
          <p:cNvPr id="3" name="Content Placeholder 2"/>
          <p:cNvSpPr>
            <a:spLocks noGrp="1"/>
          </p:cNvSpPr>
          <p:nvPr>
            <p:ph sz="quarter" idx="1"/>
          </p:nvPr>
        </p:nvSpPr>
        <p:spPr>
          <a:xfrm>
            <a:off x="3581400" y="2286000"/>
            <a:ext cx="1828800" cy="685800"/>
          </a:xfrm>
        </p:spPr>
        <p:txBody>
          <a:bodyPr/>
          <a:lstStyle/>
          <a:p>
            <a:pPr algn="r" rtl="1">
              <a:buNone/>
            </a:pPr>
            <a:r>
              <a:rPr lang="fa-IR" dirty="0" smtClean="0">
                <a:cs typeface="B Nazanin" pitchFamily="2" charset="-78"/>
              </a:rPr>
              <a:t>بی هوازی</a:t>
            </a:r>
            <a:endParaRPr lang="en-US" dirty="0">
              <a:cs typeface="B Nazanin" pitchFamily="2" charset="-78"/>
            </a:endParaRPr>
          </a:p>
        </p:txBody>
      </p:sp>
      <p:sp>
        <p:nvSpPr>
          <p:cNvPr id="4" name="Right Brace 3"/>
          <p:cNvSpPr/>
          <p:nvPr/>
        </p:nvSpPr>
        <p:spPr>
          <a:xfrm>
            <a:off x="5562600" y="2286000"/>
            <a:ext cx="609600" cy="3505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6" name="Right Brace 5"/>
          <p:cNvSpPr/>
          <p:nvPr/>
        </p:nvSpPr>
        <p:spPr>
          <a:xfrm>
            <a:off x="3733800" y="1371600"/>
            <a:ext cx="304800" cy="228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8" name="Content Placeholder 2"/>
          <p:cNvSpPr txBox="1">
            <a:spLocks/>
          </p:cNvSpPr>
          <p:nvPr/>
        </p:nvSpPr>
        <p:spPr>
          <a:xfrm>
            <a:off x="381000" y="1447800"/>
            <a:ext cx="3200400" cy="685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فسفاژن : تا 10 الی 30 ثانیه</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9" name="Content Placeholder 2"/>
          <p:cNvSpPr txBox="1">
            <a:spLocks/>
          </p:cNvSpPr>
          <p:nvPr/>
        </p:nvSpPr>
        <p:spPr>
          <a:xfrm>
            <a:off x="990600" y="2895600"/>
            <a:ext cx="2743200" cy="914400"/>
          </a:xfrm>
          <a:prstGeom prst="rect">
            <a:avLst/>
          </a:prstGeom>
        </p:spPr>
        <p:txBody>
          <a:bodyPr vert="horz">
            <a:normAutofit fontScale="85000" lnSpcReduction="10000"/>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اسید لاکتیک : 10 الی 30 </a:t>
            </a:r>
            <a:r>
              <a:rPr kumimoji="0" lang="fa-IR" sz="2400" b="0" i="0" u="none" strike="noStrike" kern="1200" cap="none" spc="0" normalizeH="0" baseline="0" noProof="0" dirty="0" smtClean="0">
                <a:ln>
                  <a:noFill/>
                </a:ln>
                <a:solidFill>
                  <a:schemeClr val="tx1"/>
                </a:solidFill>
                <a:effectLst/>
                <a:uLnTx/>
                <a:uFillTx/>
                <a:cs typeface="B Nazanin" pitchFamily="2" charset="-78"/>
              </a:rPr>
              <a:t>ثانیه</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تا</a:t>
            </a:r>
            <a:r>
              <a:rPr kumimoji="0" lang="fa-IR" sz="2400" b="0" i="0" u="none" strike="noStrike" kern="1200" cap="none" spc="0" normalizeH="0" noProof="0" dirty="0" smtClean="0">
                <a:ln>
                  <a:noFill/>
                </a:ln>
                <a:solidFill>
                  <a:schemeClr val="tx1"/>
                </a:solidFill>
                <a:effectLst/>
                <a:uLnTx/>
                <a:uFillTx/>
                <a:cs typeface="B Nazanin" pitchFamily="2" charset="-78"/>
              </a:rPr>
              <a:t> 2 الی 3 دقیقه</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3"/>
          <a:srcRect l="17601" r="16521"/>
          <a:stretch/>
        </p:blipFill>
        <p:spPr>
          <a:xfrm>
            <a:off x="165956" y="3573016"/>
            <a:ext cx="2653444" cy="3222199"/>
          </a:xfrm>
          <a:prstGeom prst="rect">
            <a:avLst/>
          </a:prstGeom>
        </p:spPr>
      </p:pic>
      <p:sp>
        <p:nvSpPr>
          <p:cNvPr id="12" name="Content Placeholder 2"/>
          <p:cNvSpPr txBox="1">
            <a:spLocks/>
          </p:cNvSpPr>
          <p:nvPr/>
        </p:nvSpPr>
        <p:spPr>
          <a:xfrm>
            <a:off x="1447800" y="5257800"/>
            <a:ext cx="3886200" cy="685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هوازی : 2 الی 3 دقیقه به بالا</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355" y="2895600"/>
            <a:ext cx="1752600" cy="792162"/>
          </a:xfrm>
        </p:spPr>
        <p:txBody>
          <a:bodyPr/>
          <a:lstStyle/>
          <a:p>
            <a:pPr algn="ctr" rtl="1"/>
            <a:r>
              <a:rPr lang="fa-IR" dirty="0" smtClean="0">
                <a:cs typeface="B Nazanin" pitchFamily="2" charset="-78"/>
              </a:rPr>
              <a:t>مواد غذایی</a:t>
            </a:r>
            <a:endParaRPr lang="en-US" dirty="0">
              <a:cs typeface="B Nazanin" pitchFamily="2" charset="-78"/>
            </a:endParaRPr>
          </a:p>
        </p:txBody>
      </p:sp>
      <p:sp>
        <p:nvSpPr>
          <p:cNvPr id="3" name="Content Placeholder 2"/>
          <p:cNvSpPr>
            <a:spLocks noGrp="1"/>
          </p:cNvSpPr>
          <p:nvPr>
            <p:ph sz="quarter" idx="1"/>
          </p:nvPr>
        </p:nvSpPr>
        <p:spPr>
          <a:xfrm>
            <a:off x="4641304" y="1524000"/>
            <a:ext cx="2209800" cy="609600"/>
          </a:xfrm>
        </p:spPr>
        <p:txBody>
          <a:bodyPr/>
          <a:lstStyle/>
          <a:p>
            <a:pPr algn="r" rtl="1">
              <a:buNone/>
            </a:pPr>
            <a:r>
              <a:rPr lang="fa-IR" dirty="0" smtClean="0">
                <a:cs typeface="B Nazanin" pitchFamily="2" charset="-78"/>
              </a:rPr>
              <a:t>درشت مغذی ها</a:t>
            </a:r>
            <a:endParaRPr lang="en-US" dirty="0">
              <a:cs typeface="B Nazanin" pitchFamily="2" charset="-78"/>
            </a:endParaRPr>
          </a:p>
        </p:txBody>
      </p:sp>
      <p:sp>
        <p:nvSpPr>
          <p:cNvPr id="4" name="Right Brace 3"/>
          <p:cNvSpPr/>
          <p:nvPr/>
        </p:nvSpPr>
        <p:spPr>
          <a:xfrm>
            <a:off x="6927304" y="1295400"/>
            <a:ext cx="381000" cy="4343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5" name="Content Placeholder 2"/>
          <p:cNvSpPr txBox="1">
            <a:spLocks/>
          </p:cNvSpPr>
          <p:nvPr/>
        </p:nvSpPr>
        <p:spPr>
          <a:xfrm>
            <a:off x="4488904" y="4800600"/>
            <a:ext cx="22098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ریز مغذی ها</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6" name="Right Brace 5"/>
          <p:cNvSpPr/>
          <p:nvPr/>
        </p:nvSpPr>
        <p:spPr>
          <a:xfrm>
            <a:off x="4839072" y="381000"/>
            <a:ext cx="381000" cy="3048000"/>
          </a:xfrm>
          <a:prstGeom prst="rightBrace">
            <a:avLst>
              <a:gd name="adj1" fmla="val 8333"/>
              <a:gd name="adj2" fmla="val 4590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7" name="Content Placeholder 2"/>
          <p:cNvSpPr txBox="1">
            <a:spLocks/>
          </p:cNvSpPr>
          <p:nvPr/>
        </p:nvSpPr>
        <p:spPr>
          <a:xfrm>
            <a:off x="1003523" y="457200"/>
            <a:ext cx="36576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کربو هیدرات ها : 55 الی 60 %</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8" name="Content Placeholder 2"/>
          <p:cNvSpPr txBox="1">
            <a:spLocks/>
          </p:cNvSpPr>
          <p:nvPr/>
        </p:nvSpPr>
        <p:spPr>
          <a:xfrm>
            <a:off x="1384523" y="1600200"/>
            <a:ext cx="3200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چربی ها : 25 الی 30 %</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9" name="Content Placeholder 2"/>
          <p:cNvSpPr txBox="1">
            <a:spLocks/>
          </p:cNvSpPr>
          <p:nvPr/>
        </p:nvSpPr>
        <p:spPr>
          <a:xfrm>
            <a:off x="1714872" y="2895600"/>
            <a:ext cx="31242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پروتئین ها : 10 الی 15 % </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2" name="Right Brace 11"/>
          <p:cNvSpPr/>
          <p:nvPr/>
        </p:nvSpPr>
        <p:spPr>
          <a:xfrm>
            <a:off x="4839072" y="3886200"/>
            <a:ext cx="381000" cy="2438400"/>
          </a:xfrm>
          <a:prstGeom prst="rightBrace">
            <a:avLst>
              <a:gd name="adj1" fmla="val 8333"/>
              <a:gd name="adj2" fmla="val 4602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3" name="Content Placeholder 2"/>
          <p:cNvSpPr txBox="1">
            <a:spLocks/>
          </p:cNvSpPr>
          <p:nvPr/>
        </p:nvSpPr>
        <p:spPr>
          <a:xfrm>
            <a:off x="2553072" y="3962400"/>
            <a:ext cx="22098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ویتامین ها</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4" name="Content Placeholder 2"/>
          <p:cNvSpPr txBox="1">
            <a:spLocks/>
          </p:cNvSpPr>
          <p:nvPr/>
        </p:nvSpPr>
        <p:spPr>
          <a:xfrm>
            <a:off x="2476872" y="4876800"/>
            <a:ext cx="22098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مینرال</a:t>
            </a:r>
            <a:r>
              <a:rPr kumimoji="0" lang="fa-IR" sz="2400" b="0" i="0" u="none" strike="noStrike" kern="1200" cap="none" spc="0" normalizeH="0" noProof="0" dirty="0" smtClean="0">
                <a:ln>
                  <a:noFill/>
                </a:ln>
                <a:solidFill>
                  <a:schemeClr val="tx1"/>
                </a:solidFill>
                <a:effectLst/>
                <a:uLnTx/>
                <a:uFillTx/>
                <a:cs typeface="B Nazanin" pitchFamily="2" charset="-78"/>
              </a:rPr>
              <a:t> ها</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5" name="Content Placeholder 2"/>
          <p:cNvSpPr txBox="1">
            <a:spLocks/>
          </p:cNvSpPr>
          <p:nvPr/>
        </p:nvSpPr>
        <p:spPr>
          <a:xfrm>
            <a:off x="2476872" y="5791200"/>
            <a:ext cx="22098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 آب و فیبر)</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555" y="5788025"/>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a:stretch>
            <a:fillRect/>
          </a:stretch>
        </p:blipFill>
        <p:spPr>
          <a:xfrm>
            <a:off x="254128" y="4191000"/>
            <a:ext cx="3098512" cy="252241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type="title"/>
          </p:nvPr>
        </p:nvSpPr>
        <p:spPr>
          <a:xfrm>
            <a:off x="6629400" y="2667000"/>
            <a:ext cx="1981200" cy="731838"/>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Nazanin" pitchFamily="2" charset="-78"/>
              </a:rPr>
              <a:t>کربو هیدرات ها</a:t>
            </a:r>
            <a:endParaRPr kumimoji="0" lang="en-US" sz="2400" b="0" i="0" u="none" strike="noStrike" kern="1200" cap="none" spc="0" normalizeH="0" baseline="0" noProof="0" dirty="0">
              <a:ln>
                <a:noFill/>
              </a:ln>
              <a:solidFill>
                <a:schemeClr val="tx1"/>
              </a:solidFill>
              <a:effectLst/>
              <a:uLnTx/>
              <a:uFillTx/>
              <a:latin typeface="+mn-lt"/>
              <a:ea typeface="+mn-ea"/>
              <a:cs typeface="B Nazanin" pitchFamily="2" charset="-78"/>
            </a:endParaRPr>
          </a:p>
        </p:txBody>
      </p:sp>
      <p:sp>
        <p:nvSpPr>
          <p:cNvPr id="5" name="Right Brace 4"/>
          <p:cNvSpPr/>
          <p:nvPr/>
        </p:nvSpPr>
        <p:spPr>
          <a:xfrm>
            <a:off x="6400800" y="914400"/>
            <a:ext cx="381000" cy="457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6" name="Content Placeholder 2"/>
          <p:cNvSpPr txBox="1">
            <a:spLocks/>
          </p:cNvSpPr>
          <p:nvPr/>
        </p:nvSpPr>
        <p:spPr>
          <a:xfrm>
            <a:off x="3505200" y="990600"/>
            <a:ext cx="2971800" cy="1066800"/>
          </a:xfrm>
          <a:prstGeom prst="rect">
            <a:avLst/>
          </a:prstGeom>
        </p:spPr>
        <p:txBody>
          <a:bodyPr vert="horz">
            <a:normAutofit/>
          </a:bodyPr>
          <a:lstStyle/>
          <a:p>
            <a:pPr marL="274320" marR="0" lvl="0" indent="-274320" algn="ct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تک قندی ها (قند های ساده):</a:t>
            </a:r>
          </a:p>
          <a:p>
            <a:pPr marL="274320" marR="0" lvl="0" indent="-274320" algn="ct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منوساکارید</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7" name="Content Placeholder 2"/>
          <p:cNvSpPr txBox="1">
            <a:spLocks/>
          </p:cNvSpPr>
          <p:nvPr/>
        </p:nvSpPr>
        <p:spPr>
          <a:xfrm>
            <a:off x="3276600" y="2971800"/>
            <a:ext cx="3124200" cy="1295400"/>
          </a:xfrm>
          <a:prstGeom prst="rect">
            <a:avLst/>
          </a:prstGeom>
        </p:spPr>
        <p:txBody>
          <a:bodyPr vert="horz">
            <a:normAutofit/>
          </a:bodyPr>
          <a:lstStyle/>
          <a:p>
            <a:pPr marL="274320" marR="0" lvl="0" indent="-274320" algn="ct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دو قندی ها</a:t>
            </a:r>
            <a:r>
              <a:rPr lang="fa-IR" sz="2400" dirty="0" smtClean="0">
                <a:cs typeface="B Nazanin" pitchFamily="2" charset="-78"/>
              </a:rPr>
              <a:t> (قند های دوتایی):</a:t>
            </a:r>
          </a:p>
          <a:p>
            <a:pPr marL="274320" marR="0" lvl="0" indent="-274320" algn="ct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دی ساکارید</a:t>
            </a:r>
          </a:p>
          <a:p>
            <a:pPr marL="274320" marR="0" lvl="0" indent="-274320" algn="ctr" defTabSz="914400" rtl="1"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8" name="Content Placeholder 2"/>
          <p:cNvSpPr txBox="1">
            <a:spLocks/>
          </p:cNvSpPr>
          <p:nvPr/>
        </p:nvSpPr>
        <p:spPr>
          <a:xfrm>
            <a:off x="3124200" y="5029200"/>
            <a:ext cx="3505200" cy="1066800"/>
          </a:xfrm>
          <a:prstGeom prst="rect">
            <a:avLst/>
          </a:prstGeom>
        </p:spPr>
        <p:txBody>
          <a:bodyPr vert="horz">
            <a:normAutofit/>
          </a:bodyPr>
          <a:lstStyle/>
          <a:p>
            <a:pPr marL="274320" marR="0" lvl="0" indent="-274320" algn="ct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چند قندی ها</a:t>
            </a:r>
            <a:r>
              <a:rPr kumimoji="0" lang="fa-IR" sz="2400" b="0" i="0" u="none" strike="noStrike" kern="1200" cap="none" spc="0" normalizeH="0" noProof="0" dirty="0" smtClean="0">
                <a:ln>
                  <a:noFill/>
                </a:ln>
                <a:solidFill>
                  <a:schemeClr val="tx1"/>
                </a:solidFill>
                <a:effectLst/>
                <a:uLnTx/>
                <a:uFillTx/>
                <a:cs typeface="B Nazanin" pitchFamily="2" charset="-78"/>
              </a:rPr>
              <a:t> (قند های مرکب):</a:t>
            </a:r>
          </a:p>
          <a:p>
            <a:pPr marL="274320" marR="0" lvl="0" indent="-274320" algn="ct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baseline="0" dirty="0" smtClean="0">
                <a:cs typeface="B Nazanin" pitchFamily="2" charset="-78"/>
              </a:rPr>
              <a:t>پلی ساکارید</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9" name="Right Brace 8"/>
          <p:cNvSpPr/>
          <p:nvPr/>
        </p:nvSpPr>
        <p:spPr>
          <a:xfrm>
            <a:off x="3276600" y="533400"/>
            <a:ext cx="152400" cy="152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0" name="Content Placeholder 2"/>
          <p:cNvSpPr txBox="1">
            <a:spLocks/>
          </p:cNvSpPr>
          <p:nvPr/>
        </p:nvSpPr>
        <p:spPr>
          <a:xfrm>
            <a:off x="1981200" y="685800"/>
            <a:ext cx="1219200" cy="1447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rgbClr val="FF0000"/>
                </a:solidFill>
                <a:effectLst/>
                <a:uLnTx/>
                <a:uFillTx/>
                <a:cs typeface="B Nazanin" pitchFamily="2" charset="-78"/>
              </a:rPr>
              <a:t>گلوکز</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فروکتز</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گالاکتوز</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1" name="Right Brace 10"/>
          <p:cNvSpPr/>
          <p:nvPr/>
        </p:nvSpPr>
        <p:spPr>
          <a:xfrm>
            <a:off x="3124200" y="4495800"/>
            <a:ext cx="152400" cy="152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2" name="Content Placeholder 2"/>
          <p:cNvSpPr txBox="1">
            <a:spLocks/>
          </p:cNvSpPr>
          <p:nvPr/>
        </p:nvSpPr>
        <p:spPr>
          <a:xfrm>
            <a:off x="1143000" y="4495800"/>
            <a:ext cx="1905000" cy="1447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حیوانی: </a:t>
            </a:r>
            <a:r>
              <a:rPr kumimoji="0" lang="fa-IR" sz="2400" b="0" i="0" u="none" strike="noStrike" kern="1200" cap="none" spc="0" normalizeH="0" baseline="0" noProof="0" dirty="0" smtClean="0">
                <a:ln>
                  <a:noFill/>
                </a:ln>
                <a:solidFill>
                  <a:srgbClr val="FF0000"/>
                </a:solidFill>
                <a:effectLst/>
                <a:uLnTx/>
                <a:uFillTx/>
                <a:cs typeface="B Nazanin" pitchFamily="2" charset="-78"/>
              </a:rPr>
              <a:t>گلیکوژن</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endParaRPr lang="fa-IR" sz="2400" dirty="0" smtClean="0">
              <a:cs typeface="B Nazanin" pitchFamily="2" charset="-78"/>
            </a:endParaRP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گیاهی:</a:t>
            </a:r>
            <a:r>
              <a:rPr kumimoji="0" lang="fa-IR" sz="2400" b="0" i="0" u="none" strike="noStrike" kern="1200" cap="none" spc="0" normalizeH="0" noProof="0" dirty="0" smtClean="0">
                <a:ln>
                  <a:noFill/>
                </a:ln>
                <a:solidFill>
                  <a:schemeClr val="tx1"/>
                </a:solidFill>
                <a:effectLst/>
                <a:uLnTx/>
                <a:uFillTx/>
                <a:cs typeface="B Nazanin" pitchFamily="2" charset="-78"/>
              </a:rPr>
              <a:t> </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3" name="Right Brace 12"/>
          <p:cNvSpPr/>
          <p:nvPr/>
        </p:nvSpPr>
        <p:spPr>
          <a:xfrm>
            <a:off x="2087881" y="5029200"/>
            <a:ext cx="121919" cy="1219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4" name="Content Placeholder 2"/>
          <p:cNvSpPr txBox="1">
            <a:spLocks/>
          </p:cNvSpPr>
          <p:nvPr/>
        </p:nvSpPr>
        <p:spPr>
          <a:xfrm>
            <a:off x="1066800" y="5181600"/>
            <a:ext cx="914400" cy="1066800"/>
          </a:xfrm>
          <a:prstGeom prst="rect">
            <a:avLst/>
          </a:prstGeom>
        </p:spPr>
        <p:txBody>
          <a:bodyPr vert="horz">
            <a:normAutofit fontScale="92500" lnSpcReduction="20000"/>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نشاسته</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endParaRPr lang="fa-IR" sz="2400" dirty="0" smtClean="0">
              <a:cs typeface="B Nazanin" pitchFamily="2" charset="-78"/>
            </a:endParaRP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سلولز</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5" name="Right Brace 14"/>
          <p:cNvSpPr/>
          <p:nvPr/>
        </p:nvSpPr>
        <p:spPr>
          <a:xfrm>
            <a:off x="3200400" y="2362200"/>
            <a:ext cx="152400" cy="1752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6" name="Content Placeholder 2"/>
          <p:cNvSpPr txBox="1">
            <a:spLocks/>
          </p:cNvSpPr>
          <p:nvPr/>
        </p:nvSpPr>
        <p:spPr>
          <a:xfrm>
            <a:off x="152400" y="2514600"/>
            <a:ext cx="3048000" cy="15240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ساکارز      گلوکز+</a:t>
            </a:r>
            <a:r>
              <a:rPr kumimoji="0" lang="fa-IR" sz="2400" b="0" i="0" u="none" strike="noStrike" kern="1200" cap="none" spc="0" normalizeH="0" noProof="0" dirty="0" smtClean="0">
                <a:ln>
                  <a:noFill/>
                </a:ln>
                <a:solidFill>
                  <a:schemeClr val="tx1"/>
                </a:solidFill>
                <a:effectLst/>
                <a:uLnTx/>
                <a:uFillTx/>
                <a:cs typeface="B Nazanin" pitchFamily="2" charset="-78"/>
              </a:rPr>
              <a:t> فروکتوز</a:t>
            </a:r>
            <a:endParaRPr kumimoji="0" lang="fa-IR" sz="2400" b="0" i="0" u="none" strike="noStrike" kern="1200" cap="none" spc="0" normalizeH="0" baseline="0" noProof="0" dirty="0" smtClean="0">
              <a:ln>
                <a:noFill/>
              </a:ln>
              <a:solidFill>
                <a:schemeClr val="tx1"/>
              </a:solidFill>
              <a:effectLst/>
              <a:uLnTx/>
              <a:uFillTx/>
              <a:cs typeface="B Nazanin" pitchFamily="2" charset="-78"/>
            </a:endParaRP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لاکتوز       گلوکز+ گالاکتوز</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مالتوز        گلوکز+ گلوکز</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7424"/>
            <a:ext cx="7467600" cy="1143000"/>
          </a:xfrm>
        </p:spPr>
        <p:txBody>
          <a:bodyPr>
            <a:normAutofit/>
          </a:bodyPr>
          <a:lstStyle/>
          <a:p>
            <a:pPr algn="ctr" rtl="1"/>
            <a:r>
              <a:rPr lang="fa-IR" sz="3600" dirty="0" smtClean="0">
                <a:solidFill>
                  <a:srgbClr val="FF0000"/>
                </a:solidFill>
                <a:cs typeface="B Nazanin" pitchFamily="2" charset="-78"/>
              </a:rPr>
              <a:t>نقش کربوهیدرات ها در بدن</a:t>
            </a:r>
            <a:endParaRPr lang="en-US" sz="3600" dirty="0">
              <a:solidFill>
                <a:srgbClr val="FF0000"/>
              </a:solidFill>
              <a:cs typeface="B Nazanin" pitchFamily="2" charset="-78"/>
            </a:endParaRPr>
          </a:p>
        </p:txBody>
      </p:sp>
      <p:sp>
        <p:nvSpPr>
          <p:cNvPr id="3" name="Content Placeholder 2"/>
          <p:cNvSpPr>
            <a:spLocks noGrp="1"/>
          </p:cNvSpPr>
          <p:nvPr>
            <p:ph sz="quarter" idx="1"/>
          </p:nvPr>
        </p:nvSpPr>
        <p:spPr>
          <a:xfrm>
            <a:off x="457200" y="938138"/>
            <a:ext cx="7467600" cy="4873752"/>
          </a:xfrm>
        </p:spPr>
        <p:txBody>
          <a:bodyPr/>
          <a:lstStyle/>
          <a:p>
            <a:pPr algn="r" rtl="1">
              <a:buFont typeface="Wingdings" pitchFamily="2" charset="2"/>
              <a:buChar char="ü"/>
            </a:pPr>
            <a:r>
              <a:rPr lang="fa-IR" dirty="0" smtClean="0">
                <a:cs typeface="B Nazanin" pitchFamily="2" charset="-78"/>
              </a:rPr>
              <a:t>منبع سریع انرژی (4 کیلو کالری در هر گرم)</a:t>
            </a:r>
          </a:p>
          <a:p>
            <a:pPr algn="r" rtl="1">
              <a:buFont typeface="Wingdings" pitchFamily="2" charset="2"/>
              <a:buChar char="ü"/>
            </a:pPr>
            <a:r>
              <a:rPr lang="fa-IR" dirty="0" smtClean="0">
                <a:cs typeface="B Nazanin" pitchFamily="2" charset="-78"/>
              </a:rPr>
              <a:t>صرفه جویی در مصرف پروتئین</a:t>
            </a:r>
          </a:p>
          <a:p>
            <a:pPr algn="r" rtl="1">
              <a:buFont typeface="Wingdings" pitchFamily="2" charset="2"/>
              <a:buChar char="ü"/>
            </a:pPr>
            <a:r>
              <a:rPr lang="fa-IR" dirty="0" smtClean="0">
                <a:cs typeface="B Nazanin" pitchFamily="2" charset="-78"/>
              </a:rPr>
              <a:t>تامین ویتامین ها</a:t>
            </a:r>
          </a:p>
          <a:p>
            <a:pPr algn="r" rtl="1">
              <a:buFont typeface="Wingdings" pitchFamily="2" charset="2"/>
              <a:buChar char="ü"/>
            </a:pPr>
            <a:r>
              <a:rPr lang="fa-IR" dirty="0" smtClean="0">
                <a:cs typeface="B Nazanin" pitchFamily="2" charset="-78"/>
              </a:rPr>
              <a:t>نقش کربوهیدرات ها در کبد: خنثی کردن مواد سمی و تنظیم سوخت و ساز لیپید ها و پروتئین ها</a:t>
            </a:r>
          </a:p>
          <a:p>
            <a:pPr algn="r" rtl="1">
              <a:buFont typeface="Wingdings" pitchFamily="2" charset="2"/>
              <a:buChar char="ü"/>
            </a:pPr>
            <a:r>
              <a:rPr lang="fa-IR" dirty="0" smtClean="0">
                <a:cs typeface="B Nazanin" pitchFamily="2" charset="-78"/>
              </a:rPr>
              <a:t>یگانه منبع سوخت دستگاه عصبی مرکزی</a:t>
            </a:r>
          </a:p>
          <a:p>
            <a:pPr algn="r" rtl="1">
              <a:buFont typeface="Wingdings" pitchFamily="2" charset="2"/>
              <a:buChar char="ü"/>
            </a:pPr>
            <a:r>
              <a:rPr lang="fa-IR" dirty="0" smtClean="0">
                <a:cs typeface="B Nazanin" pitchFamily="2" charset="-78"/>
              </a:rPr>
              <a:t>تنظیم چربی خون</a:t>
            </a:r>
            <a:endParaRPr lang="en-US" dirty="0">
              <a:cs typeface="B Nazanin" pitchFamily="2" charset="-78"/>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129138"/>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304800" y="3725025"/>
            <a:ext cx="4483224" cy="298881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type="title"/>
          </p:nvPr>
        </p:nvSpPr>
        <p:spPr>
          <a:xfrm>
            <a:off x="6629400" y="2743200"/>
            <a:ext cx="2133600" cy="685800"/>
          </a:xfrm>
          <a:prstGeom prst="rect">
            <a:avLst/>
          </a:prstGeom>
        </p:spPr>
        <p:txBody>
          <a:bodyPr vert="horz">
            <a:normAutofit/>
          </a:bodyPr>
          <a:lstStyle/>
          <a:p>
            <a:pPr marL="274320" marR="0" lvl="0" indent="-274320" algn="ct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Nazanin" pitchFamily="2" charset="-78"/>
              </a:rPr>
              <a:t>چربی ها</a:t>
            </a:r>
            <a:r>
              <a:rPr kumimoji="0" lang="fa-IR" sz="2400" b="0" i="0" u="none" strike="noStrike" kern="1200" cap="none" spc="0" normalizeH="0" noProof="0" dirty="0" smtClean="0">
                <a:ln>
                  <a:noFill/>
                </a:ln>
                <a:solidFill>
                  <a:schemeClr val="tx1"/>
                </a:solidFill>
                <a:effectLst/>
                <a:uLnTx/>
                <a:uFillTx/>
                <a:latin typeface="+mn-lt"/>
                <a:ea typeface="+mn-ea"/>
                <a:cs typeface="B Nazanin" pitchFamily="2" charset="-78"/>
              </a:rPr>
              <a:t> (</a:t>
            </a:r>
            <a:r>
              <a:rPr lang="fa-IR" sz="2400" cap="none" noProof="0" dirty="0" smtClean="0">
                <a:solidFill>
                  <a:schemeClr val="tx1"/>
                </a:solidFill>
                <a:latin typeface="+mn-lt"/>
                <a:ea typeface="+mn-ea"/>
                <a:cs typeface="B Nazanin" pitchFamily="2" charset="-78"/>
              </a:rPr>
              <a:t>لیپید ها)</a:t>
            </a:r>
            <a:endParaRPr kumimoji="0" lang="en-US" sz="2400" b="0" i="0" u="none" strike="noStrike" kern="1200" cap="none" spc="0" normalizeH="0" baseline="0" noProof="0" dirty="0">
              <a:ln>
                <a:noFill/>
              </a:ln>
              <a:solidFill>
                <a:schemeClr val="tx1"/>
              </a:solidFill>
              <a:effectLst/>
              <a:uLnTx/>
              <a:uFillTx/>
              <a:latin typeface="+mn-lt"/>
              <a:ea typeface="+mn-ea"/>
              <a:cs typeface="B Nazanin" pitchFamily="2" charset="-78"/>
            </a:endParaRPr>
          </a:p>
        </p:txBody>
      </p:sp>
      <p:sp>
        <p:nvSpPr>
          <p:cNvPr id="5" name="Right Brace 4"/>
          <p:cNvSpPr/>
          <p:nvPr/>
        </p:nvSpPr>
        <p:spPr>
          <a:xfrm>
            <a:off x="6324600" y="914400"/>
            <a:ext cx="381000" cy="457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6" name="Content Placeholder 2"/>
          <p:cNvSpPr txBox="1">
            <a:spLocks/>
          </p:cNvSpPr>
          <p:nvPr/>
        </p:nvSpPr>
        <p:spPr>
          <a:xfrm>
            <a:off x="0" y="1295400"/>
            <a:ext cx="3581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rgbClr val="FF0000"/>
                </a:solidFill>
                <a:effectLst/>
                <a:uLnTx/>
                <a:uFillTx/>
                <a:cs typeface="B Nazanin" pitchFamily="2" charset="-78"/>
              </a:rPr>
              <a:t>اشباء</a:t>
            </a:r>
            <a:r>
              <a:rPr kumimoji="0" lang="fa-IR" sz="2400" b="0" i="0" u="none" strike="noStrike" kern="1200" cap="none" spc="0" normalizeH="0" noProof="0" dirty="0" smtClean="0">
                <a:ln>
                  <a:noFill/>
                </a:ln>
                <a:solidFill>
                  <a:srgbClr val="FF0000"/>
                </a:solidFill>
                <a:effectLst/>
                <a:uLnTx/>
                <a:uFillTx/>
                <a:cs typeface="B Nazanin" pitchFamily="2" charset="-78"/>
              </a:rPr>
              <a:t> شده: جامد (حیوانی)   33%</a:t>
            </a:r>
            <a:endParaRPr kumimoji="0" lang="en-US" sz="2400" b="0" i="0" u="none" strike="noStrike" kern="1200" cap="none" spc="0" normalizeH="0" baseline="0" noProof="0" dirty="0">
              <a:ln>
                <a:noFill/>
              </a:ln>
              <a:solidFill>
                <a:srgbClr val="FF0000"/>
              </a:solidFill>
              <a:effectLst/>
              <a:uLnTx/>
              <a:uFillTx/>
              <a:cs typeface="B Nazanin" pitchFamily="2" charset="-78"/>
            </a:endParaRPr>
          </a:p>
        </p:txBody>
      </p:sp>
      <p:sp>
        <p:nvSpPr>
          <p:cNvPr id="8" name="Content Placeholder 2"/>
          <p:cNvSpPr txBox="1">
            <a:spLocks/>
          </p:cNvSpPr>
          <p:nvPr/>
        </p:nvSpPr>
        <p:spPr>
          <a:xfrm>
            <a:off x="-168124" y="2209800"/>
            <a:ext cx="3749524"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rgbClr val="FF0000"/>
                </a:solidFill>
                <a:effectLst/>
                <a:uLnTx/>
                <a:uFillTx/>
                <a:cs typeface="B Nazanin" pitchFamily="2" charset="-78"/>
              </a:rPr>
              <a:t>اشباء نشده: مایع (گیاهی)   66%</a:t>
            </a:r>
            <a:endParaRPr kumimoji="0" lang="en-US" sz="2400" b="0" i="0" u="none" strike="noStrike" kern="1200" cap="none" spc="0" normalizeH="0" baseline="0" noProof="0" dirty="0">
              <a:ln>
                <a:noFill/>
              </a:ln>
              <a:solidFill>
                <a:srgbClr val="FF0000"/>
              </a:solidFill>
              <a:effectLst/>
              <a:uLnTx/>
              <a:uFillTx/>
              <a:cs typeface="B Nazanin" pitchFamily="2" charset="-78"/>
            </a:endParaRPr>
          </a:p>
        </p:txBody>
      </p:sp>
      <p:sp>
        <p:nvSpPr>
          <p:cNvPr id="7" name="Content Placeholder 2"/>
          <p:cNvSpPr txBox="1">
            <a:spLocks/>
          </p:cNvSpPr>
          <p:nvPr/>
        </p:nvSpPr>
        <p:spPr>
          <a:xfrm>
            <a:off x="4724400" y="1143000"/>
            <a:ext cx="15240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ساده</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9" name="Content Placeholder 2"/>
          <p:cNvSpPr txBox="1">
            <a:spLocks/>
          </p:cNvSpPr>
          <p:nvPr/>
        </p:nvSpPr>
        <p:spPr>
          <a:xfrm>
            <a:off x="4724400" y="3200400"/>
            <a:ext cx="15240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مرکب</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0" name="Content Placeholder 2"/>
          <p:cNvSpPr txBox="1">
            <a:spLocks/>
          </p:cNvSpPr>
          <p:nvPr/>
        </p:nvSpPr>
        <p:spPr>
          <a:xfrm>
            <a:off x="4800600" y="4724400"/>
            <a:ext cx="15240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مشتق</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1" name="Right Brace 10"/>
          <p:cNvSpPr/>
          <p:nvPr/>
        </p:nvSpPr>
        <p:spPr>
          <a:xfrm>
            <a:off x="5410200" y="685800"/>
            <a:ext cx="228600" cy="1447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2" name="Content Placeholder 2"/>
          <p:cNvSpPr txBox="1">
            <a:spLocks/>
          </p:cNvSpPr>
          <p:nvPr/>
        </p:nvSpPr>
        <p:spPr>
          <a:xfrm>
            <a:off x="3733800" y="762000"/>
            <a:ext cx="1676400" cy="685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اسید های چرب</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3" name="Content Placeholder 2"/>
          <p:cNvSpPr txBox="1">
            <a:spLocks/>
          </p:cNvSpPr>
          <p:nvPr/>
        </p:nvSpPr>
        <p:spPr>
          <a:xfrm>
            <a:off x="3505200" y="1600200"/>
            <a:ext cx="1905000" cy="685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چربی های خنثی</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4" name="Right Brace 13"/>
          <p:cNvSpPr/>
          <p:nvPr/>
        </p:nvSpPr>
        <p:spPr>
          <a:xfrm>
            <a:off x="3505200" y="1143000"/>
            <a:ext cx="152400" cy="152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5" name="Right Brace 14"/>
          <p:cNvSpPr/>
          <p:nvPr/>
        </p:nvSpPr>
        <p:spPr>
          <a:xfrm>
            <a:off x="5257800" y="2667000"/>
            <a:ext cx="228600" cy="152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6" name="Content Placeholder 2"/>
          <p:cNvSpPr txBox="1">
            <a:spLocks/>
          </p:cNvSpPr>
          <p:nvPr/>
        </p:nvSpPr>
        <p:spPr>
          <a:xfrm>
            <a:off x="3733800" y="2667000"/>
            <a:ext cx="1524000" cy="685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فسفو لیپید</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7" name="Content Placeholder 2"/>
          <p:cNvSpPr txBox="1">
            <a:spLocks/>
          </p:cNvSpPr>
          <p:nvPr/>
        </p:nvSpPr>
        <p:spPr>
          <a:xfrm>
            <a:off x="3810000" y="3124200"/>
            <a:ext cx="1524000" cy="685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گلیکو لیپید</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8" name="Content Placeholder 2"/>
          <p:cNvSpPr txBox="1">
            <a:spLocks/>
          </p:cNvSpPr>
          <p:nvPr/>
        </p:nvSpPr>
        <p:spPr>
          <a:xfrm>
            <a:off x="3810000" y="3657600"/>
            <a:ext cx="1524000" cy="685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لیپو پروتئین</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179512" y="4143880"/>
            <a:ext cx="4972786" cy="259748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61603" y="1600200"/>
            <a:ext cx="7467600" cy="4873752"/>
          </a:xfrm>
        </p:spPr>
        <p:txBody>
          <a:bodyPr/>
          <a:lstStyle/>
          <a:p>
            <a:pPr algn="r" rtl="1">
              <a:buFont typeface="Wingdings" pitchFamily="2" charset="2"/>
              <a:buChar char="ü"/>
            </a:pPr>
            <a:r>
              <a:rPr lang="fa-IR" dirty="0" smtClean="0">
                <a:cs typeface="B Nazanin" pitchFamily="2" charset="-78"/>
              </a:rPr>
              <a:t>بهترین منبع انرژی (9 کیلو کالری در هر گرم)</a:t>
            </a:r>
          </a:p>
          <a:p>
            <a:pPr algn="r" rtl="1">
              <a:buFont typeface="Wingdings" pitchFamily="2" charset="2"/>
              <a:buChar char="ü"/>
            </a:pPr>
            <a:r>
              <a:rPr lang="fa-IR" dirty="0" smtClean="0">
                <a:cs typeface="B Nazanin" pitchFamily="2" charset="-78"/>
              </a:rPr>
              <a:t>حاوی ویتامین</a:t>
            </a:r>
          </a:p>
          <a:p>
            <a:pPr algn="r" rtl="1">
              <a:buFont typeface="Wingdings" pitchFamily="2" charset="2"/>
              <a:buChar char="ü"/>
            </a:pPr>
            <a:r>
              <a:rPr lang="fa-IR" dirty="0" smtClean="0">
                <a:cs typeface="B Nazanin" pitchFamily="2" charset="-78"/>
              </a:rPr>
              <a:t>تامین اسید های چرب ضروری (ویتامین </a:t>
            </a:r>
            <a:r>
              <a:rPr lang="en-US" dirty="0" smtClean="0">
                <a:cs typeface="B Nazanin" pitchFamily="2" charset="-78"/>
              </a:rPr>
              <a:t>F</a:t>
            </a:r>
            <a:r>
              <a:rPr lang="fa-IR" dirty="0" smtClean="0">
                <a:cs typeface="B Nazanin" pitchFamily="2" charset="-78"/>
              </a:rPr>
              <a:t>)</a:t>
            </a:r>
          </a:p>
          <a:p>
            <a:pPr algn="r" rtl="1">
              <a:buFont typeface="Wingdings" pitchFamily="2" charset="2"/>
              <a:buChar char="ü"/>
            </a:pPr>
            <a:r>
              <a:rPr lang="fa-IR" dirty="0" smtClean="0">
                <a:cs typeface="B Nazanin" pitchFamily="2" charset="-78"/>
              </a:rPr>
              <a:t>ایجاد سیری</a:t>
            </a:r>
          </a:p>
          <a:p>
            <a:pPr algn="r" rtl="1">
              <a:buFont typeface="Wingdings" pitchFamily="2" charset="2"/>
              <a:buChar char="ü"/>
            </a:pPr>
            <a:r>
              <a:rPr lang="fa-IR" dirty="0" smtClean="0">
                <a:cs typeface="B Nazanin" pitchFamily="2" charset="-78"/>
              </a:rPr>
              <a:t>خوش طعم</a:t>
            </a:r>
          </a:p>
          <a:p>
            <a:pPr algn="r" rtl="1">
              <a:buFont typeface="Wingdings" pitchFamily="2" charset="2"/>
              <a:buChar char="ü"/>
            </a:pPr>
            <a:r>
              <a:rPr lang="fa-IR" dirty="0" smtClean="0">
                <a:cs typeface="B Nazanin" pitchFamily="2" charset="-78"/>
              </a:rPr>
              <a:t>قابل ذخیره شدن</a:t>
            </a:r>
          </a:p>
          <a:p>
            <a:pPr algn="r" rtl="1">
              <a:buFont typeface="Wingdings" pitchFamily="2" charset="2"/>
              <a:buChar char="ü"/>
            </a:pPr>
            <a:r>
              <a:rPr lang="fa-IR" dirty="0" smtClean="0">
                <a:cs typeface="B Nazanin" pitchFamily="2" charset="-78"/>
              </a:rPr>
              <a:t>محافظ و پوشاننده اندام حیاتی</a:t>
            </a:r>
          </a:p>
          <a:p>
            <a:pPr algn="r" rtl="1">
              <a:buFont typeface="Wingdings" pitchFamily="2" charset="2"/>
              <a:buChar char="ü"/>
            </a:pPr>
            <a:r>
              <a:rPr lang="fa-IR" dirty="0" smtClean="0">
                <a:cs typeface="B Nazanin" pitchFamily="2" charset="-78"/>
              </a:rPr>
              <a:t>عایق حرارتی</a:t>
            </a:r>
          </a:p>
          <a:p>
            <a:pPr algn="r" rtl="1">
              <a:buFont typeface="Wingdings" pitchFamily="2" charset="2"/>
              <a:buChar char="ü"/>
            </a:pPr>
            <a:r>
              <a:rPr lang="fa-IR" dirty="0" smtClean="0">
                <a:cs typeface="B Nazanin" pitchFamily="2" charset="-78"/>
              </a:rPr>
              <a:t>در قشای سلولی نقش کنترل ورود و خروج مواد غذایی</a:t>
            </a:r>
          </a:p>
        </p:txBody>
      </p:sp>
      <p:sp>
        <p:nvSpPr>
          <p:cNvPr id="4" name="Title 1"/>
          <p:cNvSpPr>
            <a:spLocks noGrp="1"/>
          </p:cNvSpPr>
          <p:nvPr>
            <p:ph type="title"/>
          </p:nvPr>
        </p:nvSpPr>
        <p:spPr>
          <a:xfrm>
            <a:off x="1161603" y="274638"/>
            <a:ext cx="7467600" cy="1143000"/>
          </a:xfrm>
        </p:spPr>
        <p:txBody>
          <a:bodyPr>
            <a:normAutofit/>
          </a:bodyPr>
          <a:lstStyle/>
          <a:p>
            <a:pPr algn="ctr" rtl="1"/>
            <a:r>
              <a:rPr lang="fa-IR" sz="3600" dirty="0" smtClean="0">
                <a:solidFill>
                  <a:srgbClr val="FF0000"/>
                </a:solidFill>
                <a:cs typeface="B Nazanin" pitchFamily="2" charset="-78"/>
              </a:rPr>
              <a:t>نقش چربی ها در بدن</a:t>
            </a:r>
            <a:endParaRPr lang="en-US" sz="3600" dirty="0">
              <a:solidFill>
                <a:srgbClr val="FF0000"/>
              </a:solidFill>
              <a:cs typeface="B Nazanin" pitchFamily="2" charset="-78"/>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187" y="5805264"/>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a:srcRect t="11083"/>
          <a:stretch/>
        </p:blipFill>
        <p:spPr>
          <a:xfrm>
            <a:off x="179512" y="2708920"/>
            <a:ext cx="3895600" cy="230924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type="title"/>
          </p:nvPr>
        </p:nvSpPr>
        <p:spPr>
          <a:xfrm>
            <a:off x="6934200" y="2895600"/>
            <a:ext cx="1524000" cy="579438"/>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Nazanin" pitchFamily="2" charset="-78"/>
              </a:rPr>
              <a:t>پروتئین ها</a:t>
            </a:r>
            <a:endParaRPr kumimoji="0" lang="en-US" sz="2400" b="0" i="0" u="none" strike="noStrike" kern="1200" cap="none" spc="0" normalizeH="0" baseline="0" noProof="0" dirty="0">
              <a:ln>
                <a:noFill/>
              </a:ln>
              <a:solidFill>
                <a:schemeClr val="tx1"/>
              </a:solidFill>
              <a:effectLst/>
              <a:uLnTx/>
              <a:uFillTx/>
              <a:latin typeface="+mn-lt"/>
              <a:ea typeface="+mn-ea"/>
              <a:cs typeface="B Nazanin" pitchFamily="2" charset="-78"/>
            </a:endParaRPr>
          </a:p>
        </p:txBody>
      </p:sp>
      <p:sp>
        <p:nvSpPr>
          <p:cNvPr id="5" name="Right Brace 4"/>
          <p:cNvSpPr/>
          <p:nvPr/>
        </p:nvSpPr>
        <p:spPr>
          <a:xfrm>
            <a:off x="6781800" y="990600"/>
            <a:ext cx="381000" cy="457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6" name="Content Placeholder 2"/>
          <p:cNvSpPr txBox="1">
            <a:spLocks/>
          </p:cNvSpPr>
          <p:nvPr/>
        </p:nvSpPr>
        <p:spPr>
          <a:xfrm>
            <a:off x="5486400" y="1295400"/>
            <a:ext cx="1143000" cy="685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کروی</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8" name="Content Placeholder 2"/>
          <p:cNvSpPr txBox="1">
            <a:spLocks/>
          </p:cNvSpPr>
          <p:nvPr/>
        </p:nvSpPr>
        <p:spPr>
          <a:xfrm>
            <a:off x="5562600" y="3048000"/>
            <a:ext cx="1295400" cy="5334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رشته ای</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7" name="Content Placeholder 2"/>
          <p:cNvSpPr txBox="1">
            <a:spLocks/>
          </p:cNvSpPr>
          <p:nvPr/>
        </p:nvSpPr>
        <p:spPr>
          <a:xfrm>
            <a:off x="5486400" y="4800600"/>
            <a:ext cx="1295400" cy="5334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پیوسته</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9" name="Right Brace 8"/>
          <p:cNvSpPr/>
          <p:nvPr/>
        </p:nvSpPr>
        <p:spPr>
          <a:xfrm>
            <a:off x="5562600" y="533400"/>
            <a:ext cx="228600" cy="1981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1" name="Right Brace 10"/>
          <p:cNvSpPr/>
          <p:nvPr/>
        </p:nvSpPr>
        <p:spPr>
          <a:xfrm>
            <a:off x="5638800" y="2895600"/>
            <a:ext cx="228600" cy="1447800"/>
          </a:xfrm>
          <a:prstGeom prst="rightBrace">
            <a:avLst>
              <a:gd name="adj1" fmla="val 8333"/>
              <a:gd name="adj2" fmla="val 2949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2" name="Content Placeholder 2"/>
          <p:cNvSpPr txBox="1">
            <a:spLocks/>
          </p:cNvSpPr>
          <p:nvPr/>
        </p:nvSpPr>
        <p:spPr>
          <a:xfrm>
            <a:off x="2971800" y="2743200"/>
            <a:ext cx="2590800" cy="19050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کلاژن 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الاستین 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کراتین 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اکتین ها و میوزین ها</a:t>
            </a:r>
          </a:p>
        </p:txBody>
      </p:sp>
      <p:sp>
        <p:nvSpPr>
          <p:cNvPr id="13" name="Right Brace 12"/>
          <p:cNvSpPr/>
          <p:nvPr/>
        </p:nvSpPr>
        <p:spPr>
          <a:xfrm>
            <a:off x="5638800" y="4724400"/>
            <a:ext cx="304800" cy="1905000"/>
          </a:xfrm>
          <a:prstGeom prst="rightBrace">
            <a:avLst>
              <a:gd name="adj1" fmla="val 8333"/>
              <a:gd name="adj2" fmla="val 1767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4" name="Content Placeholder 2"/>
          <p:cNvSpPr txBox="1">
            <a:spLocks/>
          </p:cNvSpPr>
          <p:nvPr/>
        </p:nvSpPr>
        <p:spPr>
          <a:xfrm>
            <a:off x="3048000" y="4724400"/>
            <a:ext cx="2590800" cy="1905000"/>
          </a:xfrm>
          <a:prstGeom prst="rect">
            <a:avLst/>
          </a:prstGeom>
        </p:spPr>
        <p:txBody>
          <a:bodyPr vert="horz">
            <a:normAutofit fontScale="92500" lnSpcReduction="10000"/>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نوکلئوپروتئین 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پروتئوگلیکان 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لیپو پروتئین 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کرومو پروتئین 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فسفو پروتئین 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endParaRPr lang="fa-IR" sz="2400" dirty="0" smtClean="0">
              <a:cs typeface="B Nazanin" pitchFamily="2" charset="-78"/>
            </a:endParaRP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endParaRPr lang="fa-IR" sz="2400" dirty="0" smtClean="0">
              <a:cs typeface="B Nazanin" pitchFamily="2" charset="-78"/>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263076" y="4530725"/>
            <a:ext cx="3179811" cy="2098675"/>
          </a:xfrm>
          <a:prstGeom prst="rect">
            <a:avLst/>
          </a:prstGeom>
        </p:spPr>
      </p:pic>
      <p:sp>
        <p:nvSpPr>
          <p:cNvPr id="15" name="Content Placeholder 2"/>
          <p:cNvSpPr txBox="1">
            <a:spLocks/>
          </p:cNvSpPr>
          <p:nvPr/>
        </p:nvSpPr>
        <p:spPr>
          <a:xfrm>
            <a:off x="3276600" y="533400"/>
            <a:ext cx="2209800" cy="2209800"/>
          </a:xfrm>
          <a:prstGeom prst="rect">
            <a:avLst/>
          </a:prstGeom>
        </p:spPr>
        <p:txBody>
          <a:bodyPr vert="horz">
            <a:normAutofit fontScale="92500" lnSpcReduction="20000"/>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آلبومین</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گلوبولین</a:t>
            </a:r>
            <a:r>
              <a:rPr lang="fa-IR" sz="2400" dirty="0">
                <a:cs typeface="B Nazanin" pitchFamily="2" charset="-78"/>
              </a:rPr>
              <a:t> </a:t>
            </a:r>
            <a:r>
              <a:rPr lang="fa-IR" sz="2400" dirty="0" smtClean="0">
                <a:cs typeface="B Nazanin" pitchFamily="2" charset="-78"/>
              </a:rPr>
              <a:t>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فیبرینوژن</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هموگلوبین</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سیتوکروم ها</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dirty="0" smtClean="0">
                <a:cs typeface="B Nazanin" pitchFamily="2" charset="-78"/>
              </a:rPr>
              <a:t>بیشتر آنزیم های سلولی</a:t>
            </a:r>
          </a:p>
        </p:txBody>
      </p:sp>
      <p:pic>
        <p:nvPicPr>
          <p:cNvPr id="3" name="Picture 2"/>
          <p:cNvPicPr>
            <a:picLocks noChangeAspect="1"/>
          </p:cNvPicPr>
          <p:nvPr/>
        </p:nvPicPr>
        <p:blipFill>
          <a:blip r:embed="rId4"/>
          <a:stretch>
            <a:fillRect/>
          </a:stretch>
        </p:blipFill>
        <p:spPr>
          <a:xfrm rot="19121213">
            <a:off x="248535" y="1116939"/>
            <a:ext cx="3953768" cy="197688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type="title"/>
          </p:nvPr>
        </p:nvSpPr>
        <p:spPr>
          <a:xfrm>
            <a:off x="7162800" y="1295400"/>
            <a:ext cx="1524000" cy="1066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Nazanin" pitchFamily="2" charset="-78"/>
              </a:rPr>
              <a:t>پروتئین ها</a:t>
            </a:r>
            <a:r>
              <a:rPr lang="fa-IR" sz="2400" cap="none" noProof="0" dirty="0" smtClean="0">
                <a:solidFill>
                  <a:schemeClr val="tx1"/>
                </a:solidFill>
                <a:latin typeface="+mn-lt"/>
                <a:ea typeface="+mn-ea"/>
                <a:cs typeface="B Nazanin" pitchFamily="2" charset="-78"/>
              </a:rPr>
              <a:t>ی</a:t>
            </a:r>
            <a:br>
              <a:rPr lang="fa-IR" sz="2400" cap="none" noProof="0" dirty="0" smtClean="0">
                <a:solidFill>
                  <a:schemeClr val="tx1"/>
                </a:solidFill>
                <a:latin typeface="+mn-lt"/>
                <a:ea typeface="+mn-ea"/>
                <a:cs typeface="B Nazanin" pitchFamily="2" charset="-78"/>
              </a:rPr>
            </a:br>
            <a:r>
              <a:rPr lang="fa-IR" sz="2400" cap="none" dirty="0" smtClean="0">
                <a:solidFill>
                  <a:schemeClr val="tx1"/>
                </a:solidFill>
                <a:latin typeface="+mn-lt"/>
                <a:ea typeface="+mn-ea"/>
                <a:cs typeface="B Nazanin" pitchFamily="2" charset="-78"/>
              </a:rPr>
              <a:t>غذایی</a:t>
            </a:r>
            <a:endParaRPr kumimoji="0" lang="en-US" sz="2400" b="0" i="0" u="none" strike="noStrike" kern="1200" cap="none" spc="0" normalizeH="0" baseline="0" noProof="0" dirty="0">
              <a:ln>
                <a:noFill/>
              </a:ln>
              <a:solidFill>
                <a:schemeClr val="tx1"/>
              </a:solidFill>
              <a:effectLst/>
              <a:uLnTx/>
              <a:uFillTx/>
              <a:latin typeface="+mn-lt"/>
              <a:ea typeface="+mn-ea"/>
              <a:cs typeface="B Nazanin" pitchFamily="2" charset="-78"/>
            </a:endParaRPr>
          </a:p>
        </p:txBody>
      </p:sp>
      <p:sp>
        <p:nvSpPr>
          <p:cNvPr id="5" name="Right Brace 4"/>
          <p:cNvSpPr/>
          <p:nvPr/>
        </p:nvSpPr>
        <p:spPr>
          <a:xfrm>
            <a:off x="6858000" y="838200"/>
            <a:ext cx="381000" cy="2362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6" name="Content Placeholder 2"/>
          <p:cNvSpPr txBox="1">
            <a:spLocks/>
          </p:cNvSpPr>
          <p:nvPr/>
        </p:nvSpPr>
        <p:spPr>
          <a:xfrm>
            <a:off x="1295400" y="9144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rgbClr val="FF0000"/>
                </a:solidFill>
                <a:effectLst/>
                <a:uLnTx/>
                <a:uFillTx/>
                <a:cs typeface="B Nazanin" pitchFamily="2" charset="-78"/>
              </a:rPr>
              <a:t>حیوانی (فاکتور رشد): تخم</a:t>
            </a:r>
            <a:r>
              <a:rPr kumimoji="0" lang="fa-IR" sz="2400" b="0" i="0" u="none" strike="noStrike" kern="1200" cap="none" spc="0" normalizeH="0" noProof="0" dirty="0" smtClean="0">
                <a:ln>
                  <a:noFill/>
                </a:ln>
                <a:solidFill>
                  <a:srgbClr val="FF0000"/>
                </a:solidFill>
                <a:effectLst/>
                <a:uLnTx/>
                <a:uFillTx/>
                <a:cs typeface="B Nazanin" pitchFamily="2" charset="-78"/>
              </a:rPr>
              <a:t> مرغ، گوشت، ماهی، مرغ و ....</a:t>
            </a:r>
            <a:endParaRPr kumimoji="0" lang="en-US" sz="2400" b="0" i="0" u="none" strike="noStrike" kern="1200" cap="none" spc="0" normalizeH="0" baseline="0" noProof="0" dirty="0">
              <a:ln>
                <a:noFill/>
              </a:ln>
              <a:solidFill>
                <a:srgbClr val="FF0000"/>
              </a:solidFill>
              <a:effectLst/>
              <a:uLnTx/>
              <a:uFillTx/>
              <a:cs typeface="B Nazanin" pitchFamily="2" charset="-78"/>
            </a:endParaRPr>
          </a:p>
        </p:txBody>
      </p:sp>
      <p:sp>
        <p:nvSpPr>
          <p:cNvPr id="8" name="Content Placeholder 2"/>
          <p:cNvSpPr txBox="1">
            <a:spLocks/>
          </p:cNvSpPr>
          <p:nvPr/>
        </p:nvSpPr>
        <p:spPr>
          <a:xfrm>
            <a:off x="2971800" y="2362200"/>
            <a:ext cx="38100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rgbClr val="FF0000"/>
                </a:solidFill>
                <a:effectLst/>
                <a:uLnTx/>
                <a:uFillTx/>
                <a:cs typeface="B Nazanin" pitchFamily="2" charset="-78"/>
              </a:rPr>
              <a:t>گیاهی:</a:t>
            </a:r>
            <a:r>
              <a:rPr kumimoji="0" lang="fa-IR" sz="2400" b="0" i="0" u="none" strike="noStrike" kern="1200" cap="none" spc="0" normalizeH="0" noProof="0" dirty="0" smtClean="0">
                <a:ln>
                  <a:noFill/>
                </a:ln>
                <a:solidFill>
                  <a:srgbClr val="FF0000"/>
                </a:solidFill>
                <a:effectLst/>
                <a:uLnTx/>
                <a:uFillTx/>
                <a:cs typeface="B Nazanin" pitchFamily="2" charset="-78"/>
              </a:rPr>
              <a:t> سویا، حبوبات، گردو و ....</a:t>
            </a:r>
            <a:endParaRPr kumimoji="0" lang="en-US" sz="2400" b="0" i="0" u="none" strike="noStrike" kern="1200" cap="none" spc="0" normalizeH="0" baseline="0" noProof="0" dirty="0">
              <a:ln>
                <a:noFill/>
              </a:ln>
              <a:solidFill>
                <a:srgbClr val="FF0000"/>
              </a:solidFill>
              <a:effectLst/>
              <a:uLnTx/>
              <a:uFillTx/>
              <a:cs typeface="B Nazanin" pitchFamily="2" charset="-78"/>
            </a:endParaRPr>
          </a:p>
        </p:txBody>
      </p:sp>
      <p:sp>
        <p:nvSpPr>
          <p:cNvPr id="7" name="Content Placeholder 2"/>
          <p:cNvSpPr txBox="1">
            <a:spLocks/>
          </p:cNvSpPr>
          <p:nvPr/>
        </p:nvSpPr>
        <p:spPr>
          <a:xfrm>
            <a:off x="7162800" y="4267200"/>
            <a:ext cx="1524000" cy="1066800"/>
          </a:xfrm>
          <a:prstGeom prst="rect">
            <a:avLst/>
          </a:prstGeom>
        </p:spPr>
        <p:txBody>
          <a:bodyPr vert="horz" anchor="b">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اسید های آمینه</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9" name="Right Brace 8"/>
          <p:cNvSpPr/>
          <p:nvPr/>
        </p:nvSpPr>
        <p:spPr>
          <a:xfrm>
            <a:off x="7162800" y="3810000"/>
            <a:ext cx="381000" cy="2362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0" name="Content Placeholder 2"/>
          <p:cNvSpPr txBox="1">
            <a:spLocks/>
          </p:cNvSpPr>
          <p:nvPr/>
        </p:nvSpPr>
        <p:spPr>
          <a:xfrm>
            <a:off x="0" y="3886200"/>
            <a:ext cx="7162800" cy="10668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rgbClr val="FF0000"/>
                </a:solidFill>
                <a:effectLst/>
                <a:uLnTx/>
                <a:uFillTx/>
                <a:cs typeface="B Nazanin" pitchFamily="2" charset="-78"/>
              </a:rPr>
              <a:t>ضروری (8):</a:t>
            </a:r>
            <a:r>
              <a:rPr kumimoji="0" lang="fa-IR" sz="2400" b="0" i="0" u="none" strike="noStrike" kern="1200" cap="none" spc="0" normalizeH="0" noProof="0" dirty="0" smtClean="0">
                <a:ln>
                  <a:noFill/>
                </a:ln>
                <a:solidFill>
                  <a:srgbClr val="FF0000"/>
                </a:solidFill>
                <a:effectLst/>
                <a:uLnTx/>
                <a:uFillTx/>
                <a:cs typeface="B Nazanin" pitchFamily="2" charset="-78"/>
              </a:rPr>
              <a:t> </a:t>
            </a:r>
            <a:r>
              <a:rPr kumimoji="0" lang="fa-IR" sz="2400" b="0" i="0" u="none" strike="noStrike" kern="1200" cap="none" spc="0" normalizeH="0" noProof="0" dirty="0" smtClean="0">
                <a:ln>
                  <a:noFill/>
                </a:ln>
                <a:solidFill>
                  <a:schemeClr val="tx1"/>
                </a:solidFill>
                <a:effectLst/>
                <a:uLnTx/>
                <a:uFillTx/>
                <a:cs typeface="B Nazanin" pitchFamily="2" charset="-78"/>
              </a:rPr>
              <a:t>لوسین، لیزین، ایزولوسین، والین، تره اونین، تریپتوفان، فنیل آلانین، میتونین، هیستیدین (آرژنین)</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1" name="Content Placeholder 2"/>
          <p:cNvSpPr txBox="1">
            <a:spLocks/>
          </p:cNvSpPr>
          <p:nvPr/>
        </p:nvSpPr>
        <p:spPr>
          <a:xfrm>
            <a:off x="228600" y="5334000"/>
            <a:ext cx="7010400" cy="609600"/>
          </a:xfrm>
          <a:prstGeom prst="rect">
            <a:avLst/>
          </a:prstGeom>
        </p:spPr>
        <p:txBody>
          <a:bodyPr vert="horz">
            <a:no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rgbClr val="FF0000"/>
                </a:solidFill>
                <a:effectLst/>
                <a:uLnTx/>
                <a:uFillTx/>
                <a:cs typeface="B Nazanin" pitchFamily="2" charset="-78"/>
              </a:rPr>
              <a:t>غیر ضروری (12): </a:t>
            </a:r>
            <a:r>
              <a:rPr kumimoji="0" lang="fa-IR" sz="2400" b="0" i="0" u="none" strike="noStrike" kern="1200" cap="none" spc="0" normalizeH="0" baseline="0" noProof="0" dirty="0" smtClean="0">
                <a:ln>
                  <a:noFill/>
                </a:ln>
                <a:solidFill>
                  <a:schemeClr val="tx1"/>
                </a:solidFill>
                <a:effectLst/>
                <a:uLnTx/>
                <a:uFillTx/>
                <a:cs typeface="B Nazanin" pitchFamily="2" charset="-78"/>
              </a:rPr>
              <a:t>گلایسین، سرین، آلانین، تیروزین،</a:t>
            </a:r>
            <a:r>
              <a:rPr kumimoji="0" lang="fa-IR" sz="2400" b="0" i="0" u="none" strike="noStrike" kern="1200" cap="none" spc="0" normalizeH="0" noProof="0" dirty="0" smtClean="0">
                <a:ln>
                  <a:noFill/>
                </a:ln>
                <a:solidFill>
                  <a:schemeClr val="tx1"/>
                </a:solidFill>
                <a:effectLst/>
                <a:uLnTx/>
                <a:uFillTx/>
                <a:cs typeface="B Nazanin" pitchFamily="2" charset="-78"/>
              </a:rPr>
              <a:t> سیستئین، پرولین و....</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6000" dirty="0" smtClean="0">
                <a:solidFill>
                  <a:srgbClr val="FF0000"/>
                </a:solidFill>
                <a:cs typeface="B Nazanin" pitchFamily="2" charset="-78"/>
              </a:rPr>
              <a:t>نکات مهم </a:t>
            </a:r>
            <a:endParaRPr lang="en-US" sz="6000" dirty="0">
              <a:solidFill>
                <a:srgbClr val="FF0000"/>
              </a:solidFill>
              <a:cs typeface="B Nazanin" pitchFamily="2" charset="-78"/>
            </a:endParaRPr>
          </a:p>
        </p:txBody>
      </p:sp>
      <p:sp>
        <p:nvSpPr>
          <p:cNvPr id="3" name="Content Placeholder 2"/>
          <p:cNvSpPr>
            <a:spLocks noGrp="1"/>
          </p:cNvSpPr>
          <p:nvPr>
            <p:ph sz="quarter" idx="1"/>
          </p:nvPr>
        </p:nvSpPr>
        <p:spPr>
          <a:xfrm>
            <a:off x="777653" y="1700808"/>
            <a:ext cx="7467600" cy="3352800"/>
          </a:xfrm>
        </p:spPr>
        <p:txBody>
          <a:bodyPr>
            <a:noAutofit/>
          </a:bodyPr>
          <a:lstStyle/>
          <a:p>
            <a:pPr algn="r" rtl="1">
              <a:lnSpc>
                <a:spcPct val="200000"/>
              </a:lnSpc>
              <a:buFont typeface="Wingdings" pitchFamily="2" charset="2"/>
              <a:buChar char="ü"/>
            </a:pPr>
            <a:r>
              <a:rPr lang="fa-IR" dirty="0" smtClean="0">
                <a:cs typeface="B Nazanin" pitchFamily="2" charset="-78"/>
              </a:rPr>
              <a:t>هیچ عدد دقیقی وجود ندارد.</a:t>
            </a:r>
          </a:p>
          <a:p>
            <a:pPr algn="r" rtl="1">
              <a:lnSpc>
                <a:spcPct val="200000"/>
              </a:lnSpc>
              <a:buFont typeface="Wingdings" pitchFamily="2" charset="2"/>
              <a:buChar char="ü"/>
            </a:pPr>
            <a:r>
              <a:rPr lang="fa-IR" dirty="0" smtClean="0">
                <a:cs typeface="B Nazanin" pitchFamily="2" charset="-78"/>
              </a:rPr>
              <a:t>همیشه مجموعه عوامل اثر گذار هستند.</a:t>
            </a:r>
          </a:p>
          <a:p>
            <a:pPr algn="r" rtl="1">
              <a:lnSpc>
                <a:spcPct val="200000"/>
              </a:lnSpc>
              <a:buFont typeface="Wingdings" pitchFamily="2" charset="2"/>
              <a:buChar char="ü"/>
            </a:pPr>
            <a:r>
              <a:rPr lang="fa-IR" dirty="0" smtClean="0">
                <a:cs typeface="B Nazanin" pitchFamily="2" charset="-78"/>
              </a:rPr>
              <a:t>علم پایان ندارد.</a:t>
            </a:r>
            <a:endParaRPr lang="en-US" dirty="0">
              <a:cs typeface="B Nazanin"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761999" y="3501009"/>
            <a:ext cx="5308895" cy="298625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r" rtl="1">
              <a:buFont typeface="Wingdings" pitchFamily="2" charset="2"/>
              <a:buChar char="ü"/>
            </a:pPr>
            <a:r>
              <a:rPr lang="fa-IR" dirty="0" smtClean="0">
                <a:cs typeface="B Nazanin" pitchFamily="2" charset="-78"/>
              </a:rPr>
              <a:t>تامین رشد و تهیه بافت های جدید</a:t>
            </a:r>
          </a:p>
          <a:p>
            <a:pPr algn="r" rtl="1">
              <a:buFont typeface="Wingdings" pitchFamily="2" charset="2"/>
              <a:buChar char="ü"/>
            </a:pPr>
            <a:r>
              <a:rPr lang="fa-IR" dirty="0" smtClean="0">
                <a:cs typeface="B Nazanin" pitchFamily="2" charset="-78"/>
              </a:rPr>
              <a:t>ساخت ترکیبات ضروری</a:t>
            </a:r>
          </a:p>
          <a:p>
            <a:pPr algn="r" rtl="1">
              <a:buFontTx/>
              <a:buChar char="-"/>
            </a:pPr>
            <a:r>
              <a:rPr lang="fa-IR" dirty="0" smtClean="0">
                <a:cs typeface="B Nazanin" pitchFamily="2" charset="-78"/>
              </a:rPr>
              <a:t>هورمون ها</a:t>
            </a:r>
          </a:p>
          <a:p>
            <a:pPr algn="r" rtl="1">
              <a:buFontTx/>
              <a:buChar char="-"/>
            </a:pPr>
            <a:r>
              <a:rPr lang="fa-IR" dirty="0" smtClean="0">
                <a:cs typeface="B Nazanin" pitchFamily="2" charset="-78"/>
              </a:rPr>
              <a:t>آنزیم ها</a:t>
            </a:r>
          </a:p>
          <a:p>
            <a:pPr algn="r" rtl="1">
              <a:buFontTx/>
              <a:buChar char="-"/>
            </a:pPr>
            <a:r>
              <a:rPr lang="fa-IR" dirty="0" smtClean="0">
                <a:cs typeface="B Nazanin" pitchFamily="2" charset="-78"/>
              </a:rPr>
              <a:t>هموگلوبین</a:t>
            </a:r>
          </a:p>
          <a:p>
            <a:pPr algn="r" rtl="1">
              <a:buFont typeface="Wingdings" pitchFamily="2" charset="2"/>
              <a:buChar char="ü"/>
            </a:pPr>
            <a:r>
              <a:rPr lang="fa-IR" dirty="0" smtClean="0">
                <a:cs typeface="B Nazanin" pitchFamily="2" charset="-78"/>
              </a:rPr>
              <a:t>تنظیم مایعات بدن</a:t>
            </a:r>
          </a:p>
          <a:p>
            <a:pPr algn="r" rtl="1">
              <a:buFont typeface="Wingdings" pitchFamily="2" charset="2"/>
              <a:buChar char="ü"/>
            </a:pPr>
            <a:r>
              <a:rPr lang="fa-IR" dirty="0" smtClean="0">
                <a:cs typeface="B Nazanin" pitchFamily="2" charset="-78"/>
              </a:rPr>
              <a:t>تنظیم </a:t>
            </a:r>
            <a:r>
              <a:rPr lang="en-US" dirty="0" smtClean="0">
                <a:cs typeface="B Nazanin" pitchFamily="2" charset="-78"/>
              </a:rPr>
              <a:t>PH</a:t>
            </a:r>
            <a:r>
              <a:rPr lang="fa-IR" dirty="0" smtClean="0">
                <a:cs typeface="B Nazanin" pitchFamily="2" charset="-78"/>
              </a:rPr>
              <a:t> بدن</a:t>
            </a:r>
          </a:p>
          <a:p>
            <a:pPr algn="r" rtl="1">
              <a:buFont typeface="Wingdings" pitchFamily="2" charset="2"/>
              <a:buChar char="ü"/>
            </a:pPr>
            <a:r>
              <a:rPr lang="fa-IR" dirty="0" smtClean="0">
                <a:cs typeface="B Nazanin" pitchFamily="2" charset="-78"/>
              </a:rPr>
              <a:t>محرک سنتز پادتن</a:t>
            </a:r>
          </a:p>
          <a:p>
            <a:pPr algn="r" rtl="1">
              <a:buNone/>
            </a:pPr>
            <a:endParaRPr lang="fa-IR" dirty="0" smtClean="0">
              <a:cs typeface="B Nazanin" pitchFamily="2" charset="-78"/>
            </a:endParaRPr>
          </a:p>
        </p:txBody>
      </p:sp>
      <p:sp>
        <p:nvSpPr>
          <p:cNvPr id="4" name="Title 1"/>
          <p:cNvSpPr>
            <a:spLocks noGrp="1"/>
          </p:cNvSpPr>
          <p:nvPr>
            <p:ph type="title"/>
          </p:nvPr>
        </p:nvSpPr>
        <p:spPr>
          <a:xfrm>
            <a:off x="457200" y="274638"/>
            <a:ext cx="7467600" cy="1143000"/>
          </a:xfrm>
        </p:spPr>
        <p:txBody>
          <a:bodyPr>
            <a:normAutofit/>
          </a:bodyPr>
          <a:lstStyle/>
          <a:p>
            <a:pPr algn="ctr" rtl="1"/>
            <a:r>
              <a:rPr lang="fa-IR" sz="3600" dirty="0" smtClean="0">
                <a:solidFill>
                  <a:srgbClr val="FF0000"/>
                </a:solidFill>
                <a:cs typeface="B Nazanin" pitchFamily="2" charset="-78"/>
              </a:rPr>
              <a:t>نقش پروتئین ها در بدن</a:t>
            </a:r>
            <a:endParaRPr lang="en-US" sz="3600" dirty="0">
              <a:solidFill>
                <a:srgbClr val="FF0000"/>
              </a:solidFill>
              <a:cs typeface="B Nazanin" pitchFamily="2" charset="-78"/>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215086" y="2720341"/>
            <a:ext cx="5437034" cy="402102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type="title"/>
          </p:nvPr>
        </p:nvSpPr>
        <p:spPr>
          <a:xfrm>
            <a:off x="7424192" y="2895600"/>
            <a:ext cx="1295400" cy="579438"/>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latin typeface="+mn-lt"/>
                <a:ea typeface="+mn-ea"/>
                <a:cs typeface="B Nazanin" pitchFamily="2" charset="-78"/>
              </a:rPr>
              <a:t>ویتامین</a:t>
            </a:r>
            <a:r>
              <a:rPr kumimoji="0" lang="fa-IR" sz="2400" b="0" i="0" u="none" strike="noStrike" kern="1200" cap="none" spc="0" normalizeH="0" noProof="0" dirty="0" smtClean="0">
                <a:ln>
                  <a:noFill/>
                </a:ln>
                <a:solidFill>
                  <a:schemeClr val="tx1"/>
                </a:solidFill>
                <a:effectLst/>
                <a:uLnTx/>
                <a:uFillTx/>
                <a:latin typeface="+mn-lt"/>
                <a:ea typeface="+mn-ea"/>
                <a:cs typeface="B Nazanin" pitchFamily="2" charset="-78"/>
              </a:rPr>
              <a:t> </a:t>
            </a:r>
            <a:r>
              <a:rPr kumimoji="0" lang="fa-IR" sz="2400" b="0" i="0" u="none" strike="noStrike" kern="1200" cap="none" spc="0" normalizeH="0" baseline="0" noProof="0" dirty="0" smtClean="0">
                <a:ln>
                  <a:noFill/>
                </a:ln>
                <a:solidFill>
                  <a:schemeClr val="tx1"/>
                </a:solidFill>
                <a:effectLst/>
                <a:uLnTx/>
                <a:uFillTx/>
                <a:latin typeface="+mn-lt"/>
                <a:ea typeface="+mn-ea"/>
                <a:cs typeface="B Nazanin" pitchFamily="2" charset="-78"/>
              </a:rPr>
              <a:t>ها</a:t>
            </a:r>
            <a:endParaRPr kumimoji="0" lang="en-US" sz="2400" b="0" i="0" u="none" strike="noStrike" kern="1200" cap="none" spc="0" normalizeH="0" baseline="0" noProof="0" dirty="0">
              <a:ln>
                <a:noFill/>
              </a:ln>
              <a:solidFill>
                <a:schemeClr val="tx1"/>
              </a:solidFill>
              <a:effectLst/>
              <a:uLnTx/>
              <a:uFillTx/>
              <a:latin typeface="+mn-lt"/>
              <a:ea typeface="+mn-ea"/>
              <a:cs typeface="B Nazanin" pitchFamily="2" charset="-78"/>
            </a:endParaRPr>
          </a:p>
        </p:txBody>
      </p:sp>
      <p:sp>
        <p:nvSpPr>
          <p:cNvPr id="5" name="Right Brace 4"/>
          <p:cNvSpPr/>
          <p:nvPr/>
        </p:nvSpPr>
        <p:spPr>
          <a:xfrm>
            <a:off x="7043192" y="914400"/>
            <a:ext cx="381000" cy="457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6" name="Content Placeholder 2"/>
          <p:cNvSpPr txBox="1">
            <a:spLocks/>
          </p:cNvSpPr>
          <p:nvPr/>
        </p:nvSpPr>
        <p:spPr>
          <a:xfrm>
            <a:off x="5138192" y="1295400"/>
            <a:ext cx="18288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محلول در آب</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8" name="Content Placeholder 2"/>
          <p:cNvSpPr txBox="1">
            <a:spLocks/>
          </p:cNvSpPr>
          <p:nvPr/>
        </p:nvSpPr>
        <p:spPr>
          <a:xfrm>
            <a:off x="5061992" y="4275584"/>
            <a:ext cx="19812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محلول در چربی</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7" name="Right Brace 6"/>
          <p:cNvSpPr/>
          <p:nvPr/>
        </p:nvSpPr>
        <p:spPr>
          <a:xfrm>
            <a:off x="4833392" y="533400"/>
            <a:ext cx="381000" cy="2667000"/>
          </a:xfrm>
          <a:prstGeom prst="rightBrace">
            <a:avLst>
              <a:gd name="adj1" fmla="val 8333"/>
              <a:gd name="adj2" fmla="val 3961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1" name="Content Placeholder 2"/>
          <p:cNvSpPr txBox="1">
            <a:spLocks/>
          </p:cNvSpPr>
          <p:nvPr/>
        </p:nvSpPr>
        <p:spPr>
          <a:xfrm>
            <a:off x="4147592" y="762000"/>
            <a:ext cx="4572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dirty="0">
                <a:solidFill>
                  <a:srgbClr val="FF0000"/>
                </a:solidFill>
                <a:cs typeface="B Nazanin" pitchFamily="2" charset="-78"/>
              </a:rPr>
              <a:t>B</a:t>
            </a:r>
            <a:endParaRPr kumimoji="0" lang="en-US" sz="2400" b="0" i="0" u="none" strike="noStrike" kern="1200" cap="none" spc="0" normalizeH="0" baseline="0" noProof="0" dirty="0">
              <a:ln>
                <a:noFill/>
              </a:ln>
              <a:solidFill>
                <a:srgbClr val="FF0000"/>
              </a:solidFill>
              <a:effectLst/>
              <a:uLnTx/>
              <a:uFillTx/>
              <a:cs typeface="B Nazanin" pitchFamily="2" charset="-78"/>
            </a:endParaRPr>
          </a:p>
        </p:txBody>
      </p:sp>
      <p:sp>
        <p:nvSpPr>
          <p:cNvPr id="12" name="Content Placeholder 2"/>
          <p:cNvSpPr txBox="1">
            <a:spLocks/>
          </p:cNvSpPr>
          <p:nvPr/>
        </p:nvSpPr>
        <p:spPr>
          <a:xfrm>
            <a:off x="4147592" y="2514600"/>
            <a:ext cx="4572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noProof="0" dirty="0">
                <a:solidFill>
                  <a:srgbClr val="FF0000"/>
                </a:solidFill>
                <a:cs typeface="B Nazanin" pitchFamily="2" charset="-78"/>
              </a:rPr>
              <a:t>C</a:t>
            </a:r>
            <a:endParaRPr kumimoji="0" lang="en-US" sz="2400" b="0" i="0" u="none" strike="noStrike" kern="1200" cap="none" spc="0" normalizeH="0" baseline="0" noProof="0" dirty="0">
              <a:ln>
                <a:noFill/>
              </a:ln>
              <a:solidFill>
                <a:srgbClr val="FF0000"/>
              </a:solidFill>
              <a:effectLst/>
              <a:uLnTx/>
              <a:uFillTx/>
              <a:cs typeface="B Nazanin" pitchFamily="2" charset="-78"/>
            </a:endParaRPr>
          </a:p>
        </p:txBody>
      </p:sp>
      <p:sp>
        <p:nvSpPr>
          <p:cNvPr id="17" name="Right Brace 16"/>
          <p:cNvSpPr/>
          <p:nvPr/>
        </p:nvSpPr>
        <p:spPr>
          <a:xfrm>
            <a:off x="3766592" y="228600"/>
            <a:ext cx="228600" cy="2133600"/>
          </a:xfrm>
          <a:prstGeom prst="rightBrace">
            <a:avLst>
              <a:gd name="adj1" fmla="val 8333"/>
              <a:gd name="adj2" fmla="val 3506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8" name="Content Placeholder 2"/>
          <p:cNvSpPr txBox="1">
            <a:spLocks/>
          </p:cNvSpPr>
          <p:nvPr/>
        </p:nvSpPr>
        <p:spPr>
          <a:xfrm>
            <a:off x="2699792" y="152400"/>
            <a:ext cx="6096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dirty="0" smtClean="0">
                <a:cs typeface="B Nazanin" pitchFamily="2" charset="-78"/>
              </a:rPr>
              <a:t>B1</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9" name="Content Placeholder 2"/>
          <p:cNvSpPr txBox="1">
            <a:spLocks/>
          </p:cNvSpPr>
          <p:nvPr/>
        </p:nvSpPr>
        <p:spPr>
          <a:xfrm>
            <a:off x="2699792" y="609600"/>
            <a:ext cx="6096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dirty="0" smtClean="0">
                <a:cs typeface="B Nazanin" pitchFamily="2" charset="-78"/>
              </a:rPr>
              <a:t>B2</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20" name="Content Placeholder 2"/>
          <p:cNvSpPr txBox="1">
            <a:spLocks/>
          </p:cNvSpPr>
          <p:nvPr/>
        </p:nvSpPr>
        <p:spPr>
          <a:xfrm>
            <a:off x="2699792" y="1066800"/>
            <a:ext cx="6096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dirty="0" smtClean="0">
                <a:cs typeface="B Nazanin" pitchFamily="2" charset="-78"/>
              </a:rPr>
              <a:t>B6</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21" name="Content Placeholder 2"/>
          <p:cNvSpPr txBox="1">
            <a:spLocks/>
          </p:cNvSpPr>
          <p:nvPr/>
        </p:nvSpPr>
        <p:spPr>
          <a:xfrm>
            <a:off x="2699792" y="1524000"/>
            <a:ext cx="6096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dirty="0" smtClean="0">
                <a:cs typeface="B Nazanin" pitchFamily="2" charset="-78"/>
              </a:rPr>
              <a:t>B9</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22" name="Content Placeholder 2"/>
          <p:cNvSpPr txBox="1">
            <a:spLocks/>
          </p:cNvSpPr>
          <p:nvPr/>
        </p:nvSpPr>
        <p:spPr>
          <a:xfrm>
            <a:off x="2699792" y="1981200"/>
            <a:ext cx="762000" cy="7620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dirty="0" smtClean="0">
                <a:cs typeface="B Nazanin" pitchFamily="2" charset="-78"/>
              </a:rPr>
              <a:t>B12</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531" y="5772745"/>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107504" y="3408062"/>
            <a:ext cx="3515675" cy="3477322"/>
          </a:xfrm>
          <a:prstGeom prst="rect">
            <a:avLst/>
          </a:prstGeom>
        </p:spPr>
      </p:pic>
      <p:sp>
        <p:nvSpPr>
          <p:cNvPr id="29" name="Right Brace 28"/>
          <p:cNvSpPr/>
          <p:nvPr/>
        </p:nvSpPr>
        <p:spPr>
          <a:xfrm>
            <a:off x="4833392" y="3513584"/>
            <a:ext cx="381000" cy="2667000"/>
          </a:xfrm>
          <a:prstGeom prst="rightBrace">
            <a:avLst>
              <a:gd name="adj1" fmla="val 8333"/>
              <a:gd name="adj2" fmla="val 3961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30" name="Content Placeholder 2"/>
          <p:cNvSpPr txBox="1">
            <a:spLocks/>
          </p:cNvSpPr>
          <p:nvPr/>
        </p:nvSpPr>
        <p:spPr>
          <a:xfrm>
            <a:off x="4147592" y="3589784"/>
            <a:ext cx="4572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noProof="0" dirty="0">
                <a:cs typeface="B Nazanin" pitchFamily="2" charset="-78"/>
              </a:rPr>
              <a:t>D</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31" name="Content Placeholder 2"/>
          <p:cNvSpPr txBox="1">
            <a:spLocks/>
          </p:cNvSpPr>
          <p:nvPr/>
        </p:nvSpPr>
        <p:spPr>
          <a:xfrm>
            <a:off x="4147592" y="4275584"/>
            <a:ext cx="4572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dirty="0" smtClean="0">
                <a:cs typeface="B Nazanin" pitchFamily="2" charset="-78"/>
              </a:rPr>
              <a:t>E</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32" name="Content Placeholder 2"/>
          <p:cNvSpPr txBox="1">
            <a:spLocks/>
          </p:cNvSpPr>
          <p:nvPr/>
        </p:nvSpPr>
        <p:spPr>
          <a:xfrm>
            <a:off x="4147592" y="4961384"/>
            <a:ext cx="4572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dirty="0" smtClean="0">
                <a:cs typeface="B Nazanin" pitchFamily="2" charset="-78"/>
              </a:rPr>
              <a:t>A</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33" name="Content Placeholder 2"/>
          <p:cNvSpPr txBox="1">
            <a:spLocks/>
          </p:cNvSpPr>
          <p:nvPr/>
        </p:nvSpPr>
        <p:spPr>
          <a:xfrm>
            <a:off x="4147592" y="5647184"/>
            <a:ext cx="4572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dirty="0" smtClean="0">
                <a:cs typeface="B Nazanin" pitchFamily="2" charset="-78"/>
              </a:rPr>
              <a:t>K</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34" name="Right Brace 33"/>
          <p:cNvSpPr/>
          <p:nvPr/>
        </p:nvSpPr>
        <p:spPr>
          <a:xfrm>
            <a:off x="3537992" y="3437384"/>
            <a:ext cx="457200" cy="990600"/>
          </a:xfrm>
          <a:prstGeom prst="rightBrace">
            <a:avLst>
              <a:gd name="adj1" fmla="val 8333"/>
              <a:gd name="adj2" fmla="val 3881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35" name="Content Placeholder 2"/>
          <p:cNvSpPr txBox="1">
            <a:spLocks/>
          </p:cNvSpPr>
          <p:nvPr/>
        </p:nvSpPr>
        <p:spPr>
          <a:xfrm>
            <a:off x="2699792" y="3284984"/>
            <a:ext cx="609600" cy="5334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noProof="0" dirty="0" smtClean="0">
                <a:cs typeface="B Nazanin" pitchFamily="2" charset="-78"/>
              </a:rPr>
              <a:t>D1</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36" name="Content Placeholder 2"/>
          <p:cNvSpPr txBox="1">
            <a:spLocks/>
          </p:cNvSpPr>
          <p:nvPr/>
        </p:nvSpPr>
        <p:spPr>
          <a:xfrm>
            <a:off x="2699792" y="3665984"/>
            <a:ext cx="609600" cy="5334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noProof="0" dirty="0" smtClean="0">
                <a:cs typeface="B Nazanin" pitchFamily="2" charset="-78"/>
              </a:rPr>
              <a:t>D2</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37" name="Content Placeholder 2"/>
          <p:cNvSpPr txBox="1">
            <a:spLocks/>
          </p:cNvSpPr>
          <p:nvPr/>
        </p:nvSpPr>
        <p:spPr>
          <a:xfrm>
            <a:off x="2699792" y="4046984"/>
            <a:ext cx="609600" cy="5334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noProof="0" dirty="0" smtClean="0">
                <a:cs typeface="B Nazanin" pitchFamily="2" charset="-78"/>
              </a:rPr>
              <a:t>D3</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38" name="Right Brace 37"/>
          <p:cNvSpPr/>
          <p:nvPr/>
        </p:nvSpPr>
        <p:spPr>
          <a:xfrm>
            <a:off x="3623179" y="5318720"/>
            <a:ext cx="457200" cy="990600"/>
          </a:xfrm>
          <a:prstGeom prst="rightBrace">
            <a:avLst>
              <a:gd name="adj1" fmla="val 8333"/>
              <a:gd name="adj2" fmla="val 5419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39" name="Content Placeholder 2"/>
          <p:cNvSpPr txBox="1">
            <a:spLocks/>
          </p:cNvSpPr>
          <p:nvPr/>
        </p:nvSpPr>
        <p:spPr>
          <a:xfrm>
            <a:off x="3188243" y="5327457"/>
            <a:ext cx="609600" cy="1143000"/>
          </a:xfrm>
          <a:prstGeom prst="rect">
            <a:avLst/>
          </a:prstGeom>
        </p:spPr>
        <p:txBody>
          <a:bodyPr vert="horz">
            <a:normAutofit fontScale="92500" lnSpcReduction="20000"/>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noProof="0" dirty="0" smtClean="0">
                <a:cs typeface="B Nazanin" pitchFamily="2" charset="-78"/>
              </a:rPr>
              <a:t>K1</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en-US" sz="2400" b="0" i="0" u="none" strike="noStrike" kern="1200" cap="none" spc="0" normalizeH="0" baseline="0" dirty="0" smtClean="0">
                <a:ln>
                  <a:noFill/>
                </a:ln>
                <a:solidFill>
                  <a:schemeClr val="tx1"/>
                </a:solidFill>
                <a:effectLst/>
                <a:uLnTx/>
                <a:uFillTx/>
                <a:cs typeface="B Nazanin" pitchFamily="2" charset="-78"/>
              </a:rPr>
              <a:t>K2</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en-US" sz="2400" noProof="0" dirty="0" smtClean="0">
                <a:cs typeface="B Nazanin" pitchFamily="2" charset="-78"/>
              </a:rPr>
              <a:t>K3</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extLst>
              <p:ext uri="{D42A27DB-BD31-4B8C-83A1-F6EECF244321}">
                <p14:modId xmlns:p14="http://schemas.microsoft.com/office/powerpoint/2010/main" val="393913256"/>
              </p:ext>
            </p:extLst>
          </p:nvPr>
        </p:nvGraphicFramePr>
        <p:xfrm>
          <a:off x="1524000" y="1600201"/>
          <a:ext cx="5410200" cy="4724401"/>
        </p:xfrm>
        <a:graphic>
          <a:graphicData uri="http://schemas.openxmlformats.org/drawingml/2006/table">
            <a:tbl>
              <a:tblPr firstRow="1" bandRow="1">
                <a:tableStyleId>{5C22544A-7EE6-4342-B048-85BDC9FD1C3A}</a:tableStyleId>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tblGrid>
              <a:tr h="429491">
                <a:tc>
                  <a:txBody>
                    <a:bodyPr/>
                    <a:lstStyle/>
                    <a:p>
                      <a:pPr algn="ctr" rtl="1"/>
                      <a:r>
                        <a:rPr lang="fa-IR" dirty="0" smtClean="0">
                          <a:cs typeface="B Nazanin" pitchFamily="2" charset="-78"/>
                        </a:rPr>
                        <a:t>نیاز روزانه</a:t>
                      </a:r>
                      <a:endParaRPr lang="en-US" dirty="0">
                        <a:cs typeface="B Nazanin" pitchFamily="2" charset="-78"/>
                      </a:endParaRPr>
                    </a:p>
                  </a:txBody>
                  <a:tcPr/>
                </a:tc>
                <a:tc>
                  <a:txBody>
                    <a:bodyPr/>
                    <a:lstStyle/>
                    <a:p>
                      <a:pPr algn="ctr" rtl="1"/>
                      <a:r>
                        <a:rPr lang="fa-IR" dirty="0" smtClean="0">
                          <a:cs typeface="B Nazanin" pitchFamily="2" charset="-78"/>
                        </a:rPr>
                        <a:t>ویتامین</a:t>
                      </a:r>
                      <a:endParaRPr lang="en-US" dirty="0">
                        <a:cs typeface="B Nazanin" pitchFamily="2" charset="-78"/>
                      </a:endParaRPr>
                    </a:p>
                  </a:txBody>
                  <a:tcPr/>
                </a:tc>
                <a:extLst>
                  <a:ext uri="{0D108BD9-81ED-4DB2-BD59-A6C34878D82A}">
                    <a16:rowId xmlns:a16="http://schemas.microsoft.com/office/drawing/2014/main" val="10000"/>
                  </a:ext>
                </a:extLst>
              </a:tr>
              <a:tr h="429491">
                <a:tc>
                  <a:txBody>
                    <a:bodyPr/>
                    <a:lstStyle/>
                    <a:p>
                      <a:pPr algn="ctr" rtl="1"/>
                      <a:r>
                        <a:rPr lang="fa-IR" dirty="0" smtClean="0">
                          <a:cs typeface="B Nazanin" pitchFamily="2" charset="-78"/>
                        </a:rPr>
                        <a:t>5000 واحد</a:t>
                      </a:r>
                      <a:endParaRPr lang="en-US" dirty="0">
                        <a:cs typeface="B Nazanin" pitchFamily="2" charset="-78"/>
                      </a:endParaRPr>
                    </a:p>
                  </a:txBody>
                  <a:tcPr/>
                </a:tc>
                <a:tc>
                  <a:txBody>
                    <a:bodyPr/>
                    <a:lstStyle/>
                    <a:p>
                      <a:pPr algn="ctr" rtl="1"/>
                      <a:r>
                        <a:rPr lang="en-US" dirty="0" smtClean="0">
                          <a:cs typeface="B Nazanin" pitchFamily="2" charset="-78"/>
                        </a:rPr>
                        <a:t>A</a:t>
                      </a:r>
                      <a:endParaRPr lang="en-US" dirty="0">
                        <a:cs typeface="B Nazanin" pitchFamily="2" charset="-78"/>
                      </a:endParaRPr>
                    </a:p>
                  </a:txBody>
                  <a:tcPr/>
                </a:tc>
                <a:extLst>
                  <a:ext uri="{0D108BD9-81ED-4DB2-BD59-A6C34878D82A}">
                    <a16:rowId xmlns:a16="http://schemas.microsoft.com/office/drawing/2014/main" val="10001"/>
                  </a:ext>
                </a:extLst>
              </a:tr>
              <a:tr h="429491">
                <a:tc>
                  <a:txBody>
                    <a:bodyPr/>
                    <a:lstStyle/>
                    <a:p>
                      <a:pPr algn="ctr" rtl="1"/>
                      <a:r>
                        <a:rPr lang="fa-IR" dirty="0" smtClean="0">
                          <a:cs typeface="B Nazanin" pitchFamily="2" charset="-78"/>
                        </a:rPr>
                        <a:t>1.5 میلی گرم</a:t>
                      </a:r>
                      <a:endParaRPr lang="en-US" dirty="0">
                        <a:cs typeface="B Nazanin" pitchFamily="2" charset="-78"/>
                      </a:endParaRPr>
                    </a:p>
                  </a:txBody>
                  <a:tcPr/>
                </a:tc>
                <a:tc>
                  <a:txBody>
                    <a:bodyPr/>
                    <a:lstStyle/>
                    <a:p>
                      <a:pPr algn="ctr" rtl="1"/>
                      <a:r>
                        <a:rPr lang="fa-IR" dirty="0" smtClean="0">
                          <a:cs typeface="B Nazanin" pitchFamily="2" charset="-78"/>
                        </a:rPr>
                        <a:t>نیامین</a:t>
                      </a:r>
                      <a:endParaRPr lang="en-US" dirty="0">
                        <a:cs typeface="B Nazanin" pitchFamily="2" charset="-78"/>
                      </a:endParaRPr>
                    </a:p>
                  </a:txBody>
                  <a:tcPr/>
                </a:tc>
                <a:extLst>
                  <a:ext uri="{0D108BD9-81ED-4DB2-BD59-A6C34878D82A}">
                    <a16:rowId xmlns:a16="http://schemas.microsoft.com/office/drawing/2014/main" val="10002"/>
                  </a:ext>
                </a:extLst>
              </a:tr>
              <a:tr h="429491">
                <a:tc>
                  <a:txBody>
                    <a:bodyPr/>
                    <a:lstStyle/>
                    <a:p>
                      <a:pPr algn="ctr" rtl="1"/>
                      <a:r>
                        <a:rPr lang="fa-IR" dirty="0" smtClean="0">
                          <a:cs typeface="B Nazanin" pitchFamily="2" charset="-78"/>
                        </a:rPr>
                        <a:t>1.8</a:t>
                      </a:r>
                      <a:r>
                        <a:rPr lang="fa-IR" baseline="0" dirty="0" smtClean="0">
                          <a:cs typeface="B Nazanin" pitchFamily="2" charset="-78"/>
                        </a:rPr>
                        <a:t> میلی گرم</a:t>
                      </a:r>
                      <a:endParaRPr lang="en-US" dirty="0">
                        <a:cs typeface="B Nazanin" pitchFamily="2" charset="-78"/>
                      </a:endParaRPr>
                    </a:p>
                  </a:txBody>
                  <a:tcPr/>
                </a:tc>
                <a:tc>
                  <a:txBody>
                    <a:bodyPr/>
                    <a:lstStyle/>
                    <a:p>
                      <a:pPr algn="ctr" rtl="1"/>
                      <a:r>
                        <a:rPr lang="fa-IR" dirty="0" smtClean="0">
                          <a:cs typeface="B Nazanin" pitchFamily="2" charset="-78"/>
                        </a:rPr>
                        <a:t>رایبو فلاوین</a:t>
                      </a:r>
                      <a:endParaRPr lang="en-US" dirty="0">
                        <a:cs typeface="B Nazanin" pitchFamily="2" charset="-78"/>
                      </a:endParaRPr>
                    </a:p>
                  </a:txBody>
                  <a:tcPr/>
                </a:tc>
                <a:extLst>
                  <a:ext uri="{0D108BD9-81ED-4DB2-BD59-A6C34878D82A}">
                    <a16:rowId xmlns:a16="http://schemas.microsoft.com/office/drawing/2014/main" val="10003"/>
                  </a:ext>
                </a:extLst>
              </a:tr>
              <a:tr h="429491">
                <a:tc>
                  <a:txBody>
                    <a:bodyPr/>
                    <a:lstStyle/>
                    <a:p>
                      <a:pPr algn="ctr" rtl="1"/>
                      <a:r>
                        <a:rPr lang="fa-IR" dirty="0" smtClean="0">
                          <a:cs typeface="B Nazanin" pitchFamily="2" charset="-78"/>
                        </a:rPr>
                        <a:t>45 میلی گرم</a:t>
                      </a:r>
                      <a:endParaRPr lang="en-US" dirty="0">
                        <a:cs typeface="B Nazanin" pitchFamily="2" charset="-78"/>
                      </a:endParaRPr>
                    </a:p>
                  </a:txBody>
                  <a:tcPr/>
                </a:tc>
                <a:tc>
                  <a:txBody>
                    <a:bodyPr/>
                    <a:lstStyle/>
                    <a:p>
                      <a:pPr algn="ctr" rtl="1"/>
                      <a:r>
                        <a:rPr lang="fa-IR" dirty="0" smtClean="0">
                          <a:cs typeface="B Nazanin" pitchFamily="2" charset="-78"/>
                        </a:rPr>
                        <a:t>اسید اسکوربیک</a:t>
                      </a:r>
                      <a:endParaRPr lang="en-US" dirty="0">
                        <a:cs typeface="B Nazanin" pitchFamily="2" charset="-78"/>
                      </a:endParaRPr>
                    </a:p>
                  </a:txBody>
                  <a:tcPr/>
                </a:tc>
                <a:extLst>
                  <a:ext uri="{0D108BD9-81ED-4DB2-BD59-A6C34878D82A}">
                    <a16:rowId xmlns:a16="http://schemas.microsoft.com/office/drawing/2014/main" val="10004"/>
                  </a:ext>
                </a:extLst>
              </a:tr>
              <a:tr h="429491">
                <a:tc>
                  <a:txBody>
                    <a:bodyPr/>
                    <a:lstStyle/>
                    <a:p>
                      <a:pPr algn="ctr" rtl="1"/>
                      <a:r>
                        <a:rPr lang="fa-IR" dirty="0" smtClean="0">
                          <a:cs typeface="B Nazanin" pitchFamily="2" charset="-78"/>
                        </a:rPr>
                        <a:t>400 واحد</a:t>
                      </a:r>
                      <a:endParaRPr lang="en-US" dirty="0">
                        <a:cs typeface="B Nazanin" pitchFamily="2" charset="-78"/>
                      </a:endParaRPr>
                    </a:p>
                  </a:txBody>
                  <a:tcPr/>
                </a:tc>
                <a:tc>
                  <a:txBody>
                    <a:bodyPr/>
                    <a:lstStyle/>
                    <a:p>
                      <a:pPr algn="ctr" rtl="1"/>
                      <a:r>
                        <a:rPr lang="en-US" dirty="0" smtClean="0">
                          <a:cs typeface="B Nazanin" pitchFamily="2" charset="-78"/>
                        </a:rPr>
                        <a:t>D</a:t>
                      </a:r>
                      <a:endParaRPr lang="en-US" dirty="0">
                        <a:cs typeface="B Nazanin" pitchFamily="2" charset="-78"/>
                      </a:endParaRPr>
                    </a:p>
                  </a:txBody>
                  <a:tcPr/>
                </a:tc>
                <a:extLst>
                  <a:ext uri="{0D108BD9-81ED-4DB2-BD59-A6C34878D82A}">
                    <a16:rowId xmlns:a16="http://schemas.microsoft.com/office/drawing/2014/main" val="10005"/>
                  </a:ext>
                </a:extLst>
              </a:tr>
              <a:tr h="429491">
                <a:tc>
                  <a:txBody>
                    <a:bodyPr/>
                    <a:lstStyle/>
                    <a:p>
                      <a:pPr algn="ctr" rtl="1"/>
                      <a:r>
                        <a:rPr lang="fa-IR" dirty="0" smtClean="0">
                          <a:cs typeface="B Nazanin" pitchFamily="2" charset="-78"/>
                        </a:rPr>
                        <a:t>15 واحد</a:t>
                      </a:r>
                      <a:endParaRPr lang="en-US" dirty="0">
                        <a:cs typeface="B Nazanin" pitchFamily="2" charset="-78"/>
                      </a:endParaRPr>
                    </a:p>
                  </a:txBody>
                  <a:tcPr/>
                </a:tc>
                <a:tc>
                  <a:txBody>
                    <a:bodyPr/>
                    <a:lstStyle/>
                    <a:p>
                      <a:pPr algn="ctr" rtl="1"/>
                      <a:r>
                        <a:rPr lang="en-US" dirty="0" smtClean="0">
                          <a:cs typeface="B Nazanin" pitchFamily="2" charset="-78"/>
                        </a:rPr>
                        <a:t>E</a:t>
                      </a:r>
                      <a:endParaRPr lang="en-US" dirty="0">
                        <a:cs typeface="B Nazanin" pitchFamily="2" charset="-78"/>
                      </a:endParaRPr>
                    </a:p>
                  </a:txBody>
                  <a:tcPr/>
                </a:tc>
                <a:extLst>
                  <a:ext uri="{0D108BD9-81ED-4DB2-BD59-A6C34878D82A}">
                    <a16:rowId xmlns:a16="http://schemas.microsoft.com/office/drawing/2014/main" val="10006"/>
                  </a:ext>
                </a:extLst>
              </a:tr>
              <a:tr h="429491">
                <a:tc>
                  <a:txBody>
                    <a:bodyPr/>
                    <a:lstStyle/>
                    <a:p>
                      <a:pPr algn="ctr" rtl="1"/>
                      <a:r>
                        <a:rPr lang="fa-IR" dirty="0" smtClean="0">
                          <a:cs typeface="B Nazanin" pitchFamily="2" charset="-78"/>
                        </a:rPr>
                        <a:t>1-1.5 میلی گرم</a:t>
                      </a:r>
                      <a:endParaRPr lang="en-US" dirty="0">
                        <a:cs typeface="B Nazanin" pitchFamily="2" charset="-78"/>
                      </a:endParaRPr>
                    </a:p>
                  </a:txBody>
                  <a:tcPr/>
                </a:tc>
                <a:tc>
                  <a:txBody>
                    <a:bodyPr/>
                    <a:lstStyle/>
                    <a:p>
                      <a:pPr algn="ctr" rtl="1"/>
                      <a:r>
                        <a:rPr lang="en-US" dirty="0" smtClean="0">
                          <a:cs typeface="B Nazanin" pitchFamily="2" charset="-78"/>
                        </a:rPr>
                        <a:t>K</a:t>
                      </a:r>
                      <a:endParaRPr lang="en-US" dirty="0">
                        <a:cs typeface="B Nazanin" pitchFamily="2" charset="-78"/>
                      </a:endParaRPr>
                    </a:p>
                  </a:txBody>
                  <a:tcPr/>
                </a:tc>
                <a:extLst>
                  <a:ext uri="{0D108BD9-81ED-4DB2-BD59-A6C34878D82A}">
                    <a16:rowId xmlns:a16="http://schemas.microsoft.com/office/drawing/2014/main" val="10007"/>
                  </a:ext>
                </a:extLst>
              </a:tr>
              <a:tr h="429491">
                <a:tc>
                  <a:txBody>
                    <a:bodyPr/>
                    <a:lstStyle/>
                    <a:p>
                      <a:pPr algn="ctr" rtl="1"/>
                      <a:r>
                        <a:rPr lang="fa-IR" dirty="0" smtClean="0">
                          <a:cs typeface="B Nazanin" pitchFamily="2" charset="-78"/>
                        </a:rPr>
                        <a:t>0.4 میلی گرم</a:t>
                      </a:r>
                      <a:endParaRPr lang="en-US" dirty="0">
                        <a:cs typeface="B Nazanin" pitchFamily="2" charset="-78"/>
                      </a:endParaRPr>
                    </a:p>
                  </a:txBody>
                  <a:tcPr/>
                </a:tc>
                <a:tc>
                  <a:txBody>
                    <a:bodyPr/>
                    <a:lstStyle/>
                    <a:p>
                      <a:pPr algn="ctr" rtl="1"/>
                      <a:r>
                        <a:rPr lang="fa-IR" dirty="0" smtClean="0">
                          <a:cs typeface="B Nazanin" pitchFamily="2" charset="-78"/>
                        </a:rPr>
                        <a:t>اسید فولیک</a:t>
                      </a:r>
                      <a:endParaRPr lang="en-US" dirty="0">
                        <a:cs typeface="B Nazanin" pitchFamily="2" charset="-78"/>
                      </a:endParaRPr>
                    </a:p>
                  </a:txBody>
                  <a:tcPr/>
                </a:tc>
                <a:extLst>
                  <a:ext uri="{0D108BD9-81ED-4DB2-BD59-A6C34878D82A}">
                    <a16:rowId xmlns:a16="http://schemas.microsoft.com/office/drawing/2014/main" val="10008"/>
                  </a:ext>
                </a:extLst>
              </a:tr>
              <a:tr h="429491">
                <a:tc>
                  <a:txBody>
                    <a:bodyPr/>
                    <a:lstStyle/>
                    <a:p>
                      <a:pPr algn="ctr" rtl="1"/>
                      <a:r>
                        <a:rPr lang="fa-IR" dirty="0" smtClean="0">
                          <a:cs typeface="B Nazanin" pitchFamily="2" charset="-78"/>
                        </a:rPr>
                        <a:t>3 میکرو گرم</a:t>
                      </a:r>
                      <a:endParaRPr lang="en-US" dirty="0">
                        <a:cs typeface="B Nazanin" pitchFamily="2" charset="-78"/>
                      </a:endParaRPr>
                    </a:p>
                  </a:txBody>
                  <a:tcPr/>
                </a:tc>
                <a:tc>
                  <a:txBody>
                    <a:bodyPr/>
                    <a:lstStyle/>
                    <a:p>
                      <a:pPr algn="ctr" rtl="1"/>
                      <a:r>
                        <a:rPr lang="en-US" dirty="0" smtClean="0">
                          <a:cs typeface="B Nazanin" pitchFamily="2" charset="-78"/>
                        </a:rPr>
                        <a:t>B12</a:t>
                      </a:r>
                      <a:endParaRPr lang="en-US" dirty="0">
                        <a:cs typeface="B Nazanin" pitchFamily="2" charset="-78"/>
                      </a:endParaRPr>
                    </a:p>
                  </a:txBody>
                  <a:tcPr/>
                </a:tc>
                <a:extLst>
                  <a:ext uri="{0D108BD9-81ED-4DB2-BD59-A6C34878D82A}">
                    <a16:rowId xmlns:a16="http://schemas.microsoft.com/office/drawing/2014/main" val="10009"/>
                  </a:ext>
                </a:extLst>
              </a:tr>
              <a:tr h="429491">
                <a:tc>
                  <a:txBody>
                    <a:bodyPr/>
                    <a:lstStyle/>
                    <a:p>
                      <a:pPr algn="ctr" rtl="1"/>
                      <a:r>
                        <a:rPr lang="fa-IR" dirty="0" smtClean="0">
                          <a:cs typeface="B Nazanin" pitchFamily="2" charset="-78"/>
                        </a:rPr>
                        <a:t>2 میلی</a:t>
                      </a:r>
                      <a:r>
                        <a:rPr lang="fa-IR" baseline="0" dirty="0" smtClean="0">
                          <a:cs typeface="B Nazanin" pitchFamily="2" charset="-78"/>
                        </a:rPr>
                        <a:t> گرم</a:t>
                      </a:r>
                      <a:endParaRPr lang="en-US" dirty="0">
                        <a:cs typeface="B Nazanin" pitchFamily="2" charset="-78"/>
                      </a:endParaRPr>
                    </a:p>
                  </a:txBody>
                  <a:tcPr/>
                </a:tc>
                <a:tc>
                  <a:txBody>
                    <a:bodyPr/>
                    <a:lstStyle/>
                    <a:p>
                      <a:pPr algn="ctr" rtl="1"/>
                      <a:r>
                        <a:rPr lang="fa-IR" dirty="0" smtClean="0">
                          <a:cs typeface="B Nazanin" pitchFamily="2" charset="-78"/>
                        </a:rPr>
                        <a:t>پیریدوکسین</a:t>
                      </a:r>
                      <a:endParaRPr lang="en-US" dirty="0">
                        <a:cs typeface="B Nazanin" pitchFamily="2" charset="-78"/>
                      </a:endParaRPr>
                    </a:p>
                  </a:txBody>
                  <a:tcPr/>
                </a:tc>
                <a:extLst>
                  <a:ext uri="{0D108BD9-81ED-4DB2-BD59-A6C34878D82A}">
                    <a16:rowId xmlns:a16="http://schemas.microsoft.com/office/drawing/2014/main" val="10010"/>
                  </a:ext>
                </a:extLst>
              </a:tr>
            </a:tbl>
          </a:graphicData>
        </a:graphic>
      </p:graphicFrame>
      <p:sp>
        <p:nvSpPr>
          <p:cNvPr id="4" name="Title 1"/>
          <p:cNvSpPr>
            <a:spLocks noGrp="1"/>
          </p:cNvSpPr>
          <p:nvPr>
            <p:ph type="title"/>
          </p:nvPr>
        </p:nvSpPr>
        <p:spPr>
          <a:xfrm>
            <a:off x="457200" y="274638"/>
            <a:ext cx="7467600" cy="1143000"/>
          </a:xfrm>
        </p:spPr>
        <p:txBody>
          <a:bodyPr>
            <a:normAutofit/>
          </a:bodyPr>
          <a:lstStyle/>
          <a:p>
            <a:pPr algn="ctr" rtl="1"/>
            <a:r>
              <a:rPr lang="fa-IR" sz="3600" dirty="0" smtClean="0">
                <a:solidFill>
                  <a:srgbClr val="FF0000"/>
                </a:solidFill>
                <a:cs typeface="B Nazanin" pitchFamily="2" charset="-78"/>
              </a:rPr>
              <a:t>مقادیر مورد نیاز ویتامین ها در روز</a:t>
            </a:r>
            <a:endParaRPr lang="en-US" sz="3600" dirty="0">
              <a:solidFill>
                <a:srgbClr val="FF0000"/>
              </a:solidFill>
              <a:cs typeface="B Nazanin" pitchFamily="2" charset="-78"/>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r" rtl="1">
              <a:buFont typeface="Wingdings" pitchFamily="2" charset="2"/>
              <a:buChar char="ü"/>
            </a:pPr>
            <a:r>
              <a:rPr lang="fa-IR" dirty="0" smtClean="0">
                <a:cs typeface="B Nazanin" pitchFamily="2" charset="-78"/>
              </a:rPr>
              <a:t>منابع:</a:t>
            </a:r>
          </a:p>
          <a:p>
            <a:pPr algn="r" rtl="1">
              <a:buNone/>
            </a:pPr>
            <a:r>
              <a:rPr lang="fa-IR" dirty="0" smtClean="0">
                <a:cs typeface="B Nazanin" pitchFamily="2" charset="-78"/>
              </a:rPr>
              <a:t>پنیر، شیر، کره، زرده تخم مرغ، روغن کبد ماهی، کاهو، هویج، گوجه فرنگی، کدو، آلو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نقش:</a:t>
            </a:r>
          </a:p>
          <a:p>
            <a:pPr algn="r" rtl="1">
              <a:buNone/>
            </a:pPr>
            <a:r>
              <a:rPr lang="fa-IR" dirty="0" smtClean="0">
                <a:cs typeface="B Nazanin" pitchFamily="2" charset="-78"/>
              </a:rPr>
              <a:t>تامین رشد بدن، سازوکار بینایی، حفظ بافت های مخاطی از خشکی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عوارض:</a:t>
            </a:r>
          </a:p>
          <a:p>
            <a:pPr algn="r" rtl="1">
              <a:buNone/>
            </a:pPr>
            <a:r>
              <a:rPr lang="fa-IR" dirty="0" smtClean="0">
                <a:cs typeface="B Nazanin" pitchFamily="2" charset="-78"/>
              </a:rPr>
              <a:t>شبکوری، ناراحتی پوستی، کدورت قرنیه، خشک شدن ترشحات اشک و.....</a:t>
            </a:r>
          </a:p>
        </p:txBody>
      </p:sp>
      <p:sp>
        <p:nvSpPr>
          <p:cNvPr id="4" name="Title 1"/>
          <p:cNvSpPr>
            <a:spLocks noGrp="1"/>
          </p:cNvSpPr>
          <p:nvPr>
            <p:ph type="title"/>
          </p:nvPr>
        </p:nvSpPr>
        <p:spPr>
          <a:xfrm>
            <a:off x="457200" y="274638"/>
            <a:ext cx="7467600" cy="1143000"/>
          </a:xfrm>
        </p:spPr>
        <p:txBody>
          <a:bodyPr>
            <a:normAutofit/>
          </a:bodyPr>
          <a:lstStyle/>
          <a:p>
            <a:pPr algn="ctr" rtl="1"/>
            <a:r>
              <a:rPr lang="en-US" sz="3600" dirty="0" smtClean="0">
                <a:solidFill>
                  <a:srgbClr val="FF0000"/>
                </a:solidFill>
                <a:cs typeface="B Nazanin" pitchFamily="2" charset="-78"/>
              </a:rPr>
              <a:t>A</a:t>
            </a:r>
            <a:endParaRPr lang="en-US" sz="3600" dirty="0">
              <a:solidFill>
                <a:srgbClr val="FF0000"/>
              </a:solidFill>
              <a:cs typeface="B Nazanin" pitchFamily="2" charset="-78"/>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r" rtl="1">
              <a:buFont typeface="Wingdings" pitchFamily="2" charset="2"/>
              <a:buChar char="ü"/>
            </a:pPr>
            <a:r>
              <a:rPr lang="fa-IR" dirty="0" smtClean="0">
                <a:cs typeface="B Nazanin" pitchFamily="2" charset="-78"/>
              </a:rPr>
              <a:t>منابع:</a:t>
            </a:r>
          </a:p>
          <a:p>
            <a:pPr algn="r" rtl="1">
              <a:buNone/>
            </a:pPr>
            <a:r>
              <a:rPr lang="fa-IR" dirty="0" smtClean="0">
                <a:cs typeface="B Nazanin" pitchFamily="2" charset="-78"/>
              </a:rPr>
              <a:t>شیر چرب، کره، خامه، زردهتخم مرغ، روغن کبد ماهی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نقش:</a:t>
            </a:r>
          </a:p>
          <a:p>
            <a:pPr algn="r" rtl="1">
              <a:buNone/>
            </a:pPr>
            <a:r>
              <a:rPr lang="fa-IR" dirty="0" smtClean="0">
                <a:cs typeface="B Nazanin" pitchFamily="2" charset="-78"/>
              </a:rPr>
              <a:t>تسهیل جذب کلسیم از روده، تنظیم غلظت کلسیم خون، شرکت در سوخت و ساز فسفر، جلو گیری از پوسیدگی دندان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عوارض:</a:t>
            </a:r>
          </a:p>
          <a:p>
            <a:pPr algn="r" rtl="1">
              <a:buNone/>
            </a:pPr>
            <a:r>
              <a:rPr lang="fa-IR" dirty="0" smtClean="0">
                <a:cs typeface="B Nazanin" pitchFamily="2" charset="-78"/>
              </a:rPr>
              <a:t>نرمی استخوان، پوکی استخوان، توقف رشد، باریک شدن قفسه سینه و....</a:t>
            </a:r>
          </a:p>
        </p:txBody>
      </p:sp>
      <p:sp>
        <p:nvSpPr>
          <p:cNvPr id="4" name="Title 1"/>
          <p:cNvSpPr>
            <a:spLocks noGrp="1"/>
          </p:cNvSpPr>
          <p:nvPr>
            <p:ph type="title"/>
          </p:nvPr>
        </p:nvSpPr>
        <p:spPr>
          <a:xfrm>
            <a:off x="457200" y="274638"/>
            <a:ext cx="7467600" cy="1143000"/>
          </a:xfrm>
        </p:spPr>
        <p:txBody>
          <a:bodyPr>
            <a:normAutofit/>
          </a:bodyPr>
          <a:lstStyle/>
          <a:p>
            <a:pPr algn="ctr" rtl="1"/>
            <a:r>
              <a:rPr lang="en-US" sz="3600" dirty="0" smtClean="0">
                <a:solidFill>
                  <a:srgbClr val="FF0000"/>
                </a:solidFill>
                <a:cs typeface="B Nazanin" pitchFamily="2" charset="-78"/>
              </a:rPr>
              <a:t>d</a:t>
            </a:r>
            <a:endParaRPr lang="en-US" sz="3600" dirty="0">
              <a:solidFill>
                <a:srgbClr val="FF0000"/>
              </a:solidFill>
              <a:cs typeface="B Nazanin" pitchFamily="2" charset="-78"/>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r" rtl="1">
              <a:buFont typeface="Wingdings" pitchFamily="2" charset="2"/>
              <a:buChar char="ü"/>
            </a:pPr>
            <a:r>
              <a:rPr lang="fa-IR" dirty="0" smtClean="0">
                <a:cs typeface="B Nazanin" pitchFamily="2" charset="-78"/>
              </a:rPr>
              <a:t>منابع:</a:t>
            </a:r>
          </a:p>
          <a:p>
            <a:pPr algn="r" rtl="1">
              <a:buNone/>
            </a:pPr>
            <a:r>
              <a:rPr lang="fa-IR" dirty="0" smtClean="0">
                <a:cs typeface="B Nazanin" pitchFamily="2" charset="-78"/>
              </a:rPr>
              <a:t>روغن های گیاهی</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نقش:</a:t>
            </a:r>
          </a:p>
          <a:p>
            <a:pPr algn="r" rtl="1">
              <a:buNone/>
            </a:pPr>
            <a:r>
              <a:rPr lang="fa-IR" dirty="0" smtClean="0">
                <a:cs typeface="B Nazanin" pitchFamily="2" charset="-78"/>
              </a:rPr>
              <a:t>مانع فساد چربی های غذایی، در تنفس سلولی که به آزاد سازی انرژی از گلوکز و اسید های چرب می انجامد، تهیه و سنتز ترکیبات لازم بدن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عوارض:</a:t>
            </a:r>
          </a:p>
          <a:p>
            <a:pPr algn="r" rtl="1">
              <a:buNone/>
            </a:pPr>
            <a:r>
              <a:rPr lang="fa-IR" dirty="0" smtClean="0">
                <a:cs typeface="B Nazanin" pitchFamily="2" charset="-78"/>
              </a:rPr>
              <a:t>اختلالات تولید مثلی، عقیمی، کم خونی و .....</a:t>
            </a:r>
          </a:p>
        </p:txBody>
      </p:sp>
      <p:sp>
        <p:nvSpPr>
          <p:cNvPr id="4" name="Title 1"/>
          <p:cNvSpPr>
            <a:spLocks noGrp="1"/>
          </p:cNvSpPr>
          <p:nvPr>
            <p:ph type="title"/>
          </p:nvPr>
        </p:nvSpPr>
        <p:spPr>
          <a:xfrm>
            <a:off x="457200" y="274638"/>
            <a:ext cx="7467600" cy="1143000"/>
          </a:xfrm>
        </p:spPr>
        <p:txBody>
          <a:bodyPr>
            <a:normAutofit/>
          </a:bodyPr>
          <a:lstStyle/>
          <a:p>
            <a:pPr algn="ctr" rtl="1"/>
            <a:r>
              <a:rPr lang="en-US" sz="3600" dirty="0" smtClean="0">
                <a:solidFill>
                  <a:srgbClr val="FF0000"/>
                </a:solidFill>
                <a:cs typeface="B Nazanin" pitchFamily="2" charset="-78"/>
              </a:rPr>
              <a:t>E</a:t>
            </a:r>
            <a:endParaRPr lang="en-US" sz="3600" dirty="0">
              <a:solidFill>
                <a:srgbClr val="FF0000"/>
              </a:solidFill>
              <a:cs typeface="B Nazanin" pitchFamily="2" charset="-78"/>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r" rtl="1">
              <a:buFont typeface="Wingdings" pitchFamily="2" charset="2"/>
              <a:buChar char="ü"/>
            </a:pPr>
            <a:r>
              <a:rPr lang="fa-IR" dirty="0" smtClean="0">
                <a:cs typeface="B Nazanin" pitchFamily="2" charset="-78"/>
              </a:rPr>
              <a:t>منابع:</a:t>
            </a:r>
          </a:p>
          <a:p>
            <a:pPr algn="r" rtl="1">
              <a:buNone/>
            </a:pPr>
            <a:r>
              <a:rPr lang="fa-IR" dirty="0" smtClean="0">
                <a:cs typeface="B Nazanin" pitchFamily="2" charset="-78"/>
              </a:rPr>
              <a:t>کاهو، کلم، اسفناج، ریشه و دانه گیاهان، جگر گاو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نقش:</a:t>
            </a:r>
          </a:p>
          <a:p>
            <a:pPr algn="r" rtl="1">
              <a:buNone/>
            </a:pPr>
            <a:r>
              <a:rPr lang="fa-IR" dirty="0" smtClean="0">
                <a:cs typeface="B Nazanin" pitchFamily="2" charset="-78"/>
              </a:rPr>
              <a:t>تهیه و سنتز عوامل انعقاد خون، تنفس سلولی و انرژی زایی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عوارض:</a:t>
            </a:r>
          </a:p>
          <a:p>
            <a:pPr algn="r" rtl="1">
              <a:buNone/>
            </a:pPr>
            <a:r>
              <a:rPr lang="fa-IR" dirty="0" smtClean="0">
                <a:cs typeface="B Nazanin" pitchFamily="2" charset="-78"/>
              </a:rPr>
              <a:t>خونروی و کم خونی و....</a:t>
            </a:r>
          </a:p>
        </p:txBody>
      </p:sp>
      <p:sp>
        <p:nvSpPr>
          <p:cNvPr id="4" name="Title 1"/>
          <p:cNvSpPr>
            <a:spLocks noGrp="1"/>
          </p:cNvSpPr>
          <p:nvPr>
            <p:ph type="title"/>
          </p:nvPr>
        </p:nvSpPr>
        <p:spPr>
          <a:xfrm>
            <a:off x="457200" y="274638"/>
            <a:ext cx="7467600" cy="1143000"/>
          </a:xfrm>
        </p:spPr>
        <p:txBody>
          <a:bodyPr>
            <a:normAutofit/>
          </a:bodyPr>
          <a:lstStyle/>
          <a:p>
            <a:pPr algn="ctr" rtl="1"/>
            <a:r>
              <a:rPr lang="en-US" sz="3600" dirty="0" smtClean="0">
                <a:solidFill>
                  <a:srgbClr val="FF0000"/>
                </a:solidFill>
                <a:cs typeface="B Nazanin" pitchFamily="2" charset="-78"/>
              </a:rPr>
              <a:t>k</a:t>
            </a:r>
            <a:endParaRPr lang="en-US" sz="3600" dirty="0">
              <a:solidFill>
                <a:srgbClr val="FF0000"/>
              </a:solidFill>
              <a:cs typeface="B Nazanin" pitchFamily="2" charset="-78"/>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r" rtl="1">
              <a:buFont typeface="Wingdings" pitchFamily="2" charset="2"/>
              <a:buChar char="ü"/>
            </a:pPr>
            <a:r>
              <a:rPr lang="fa-IR" dirty="0" smtClean="0">
                <a:cs typeface="B Nazanin" pitchFamily="2" charset="-78"/>
              </a:rPr>
              <a:t>منابع:</a:t>
            </a:r>
          </a:p>
          <a:p>
            <a:pPr algn="r" rtl="1">
              <a:buNone/>
            </a:pPr>
            <a:r>
              <a:rPr lang="fa-IR" dirty="0" smtClean="0">
                <a:cs typeface="B Nazanin" pitchFamily="2" charset="-78"/>
              </a:rPr>
              <a:t>مرکبات، گوجه فرنگی، توت فرنگی، فلفل سبز، طالبی، کاهو، کلم، سبزیجات تازه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نقش:</a:t>
            </a:r>
          </a:p>
          <a:p>
            <a:pPr algn="r" rtl="1">
              <a:buNone/>
            </a:pPr>
            <a:r>
              <a:rPr lang="fa-IR" dirty="0" smtClean="0">
                <a:cs typeface="B Nazanin" pitchFamily="2" charset="-78"/>
              </a:rPr>
              <a:t>شرکت در سوخت و ساز اسید های آمینه، شرکت در سنتز هورمون ها، افزایش مقاومت بدن در برابر مسمومیت ها و عفونت ها و کمک به جذب آهن در روده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عوارض:</a:t>
            </a:r>
          </a:p>
        </p:txBody>
      </p:sp>
      <p:sp>
        <p:nvSpPr>
          <p:cNvPr id="4" name="Title 1"/>
          <p:cNvSpPr>
            <a:spLocks noGrp="1"/>
          </p:cNvSpPr>
          <p:nvPr>
            <p:ph type="title"/>
          </p:nvPr>
        </p:nvSpPr>
        <p:spPr>
          <a:xfrm>
            <a:off x="457200" y="274638"/>
            <a:ext cx="7467600" cy="1143000"/>
          </a:xfrm>
        </p:spPr>
        <p:txBody>
          <a:bodyPr>
            <a:normAutofit/>
          </a:bodyPr>
          <a:lstStyle/>
          <a:p>
            <a:pPr algn="ctr" rtl="1"/>
            <a:r>
              <a:rPr lang="en-US" sz="3600" dirty="0" smtClean="0">
                <a:solidFill>
                  <a:srgbClr val="FF0000"/>
                </a:solidFill>
              </a:rPr>
              <a:t>c</a:t>
            </a:r>
            <a:endParaRPr lang="en-US" sz="3600" dirty="0">
              <a:solidFill>
                <a:srgbClr val="FF0000"/>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algn="r" rtl="1">
              <a:buFont typeface="Wingdings" pitchFamily="2" charset="2"/>
              <a:buChar char="ü"/>
            </a:pPr>
            <a:r>
              <a:rPr lang="fa-IR" dirty="0" smtClean="0">
                <a:cs typeface="B Nazanin" pitchFamily="2" charset="-78"/>
              </a:rPr>
              <a:t>منابع:</a:t>
            </a:r>
          </a:p>
          <a:p>
            <a:pPr algn="r" rtl="1">
              <a:buNone/>
            </a:pPr>
            <a:r>
              <a:rPr lang="fa-IR" dirty="0" smtClean="0">
                <a:cs typeface="B Nazanin" pitchFamily="2" charset="-78"/>
              </a:rPr>
              <a:t>حبوبات و غلات، کبد کلیه حیوانات، شیر، تخم مرغ، گوشت و ماهی، سبزیجات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نقش:</a:t>
            </a:r>
          </a:p>
          <a:p>
            <a:pPr algn="r" rtl="1">
              <a:buNone/>
            </a:pPr>
            <a:r>
              <a:rPr lang="fa-IR" dirty="0" smtClean="0">
                <a:cs typeface="B Nazanin" pitchFamily="2" charset="-78"/>
              </a:rPr>
              <a:t>زنجیره انتقال الکترون، تحریک پوست و گوارش، سنتز اسید های چرب، متابولیسم، ضد کمبود اکسیژن، عامل ضد کم خونی، تامین رشد، عمل طبیعی عصب، در تولید لیپو پروتئین غلاف میلین و.....</a:t>
            </a:r>
          </a:p>
          <a:p>
            <a:pPr algn="r" rtl="1">
              <a:buNone/>
            </a:pPr>
            <a:endParaRPr lang="fa-IR" dirty="0" smtClean="0">
              <a:cs typeface="B Nazanin" pitchFamily="2" charset="-78"/>
            </a:endParaRPr>
          </a:p>
          <a:p>
            <a:pPr algn="r" rtl="1">
              <a:buFont typeface="Wingdings" pitchFamily="2" charset="2"/>
              <a:buChar char="ü"/>
            </a:pPr>
            <a:r>
              <a:rPr lang="fa-IR" dirty="0" smtClean="0">
                <a:cs typeface="B Nazanin" pitchFamily="2" charset="-78"/>
              </a:rPr>
              <a:t>عوارض:</a:t>
            </a:r>
          </a:p>
          <a:p>
            <a:pPr algn="r" rtl="1">
              <a:buNone/>
            </a:pPr>
            <a:r>
              <a:rPr lang="fa-IR" dirty="0" smtClean="0">
                <a:cs typeface="B Nazanin" pitchFamily="2" charset="-78"/>
              </a:rPr>
              <a:t>بری بری، عوارض قلبی، ضعف عضلانی، لاغری، عوارض پوستی، ترک لبها، اختلال دستگاه گوارش، </a:t>
            </a:r>
          </a:p>
        </p:txBody>
      </p:sp>
      <p:sp>
        <p:nvSpPr>
          <p:cNvPr id="4" name="Title 1"/>
          <p:cNvSpPr>
            <a:spLocks noGrp="1"/>
          </p:cNvSpPr>
          <p:nvPr>
            <p:ph type="title"/>
          </p:nvPr>
        </p:nvSpPr>
        <p:spPr>
          <a:xfrm>
            <a:off x="457200" y="274638"/>
            <a:ext cx="7467600" cy="1143000"/>
          </a:xfrm>
        </p:spPr>
        <p:txBody>
          <a:bodyPr>
            <a:normAutofit/>
          </a:bodyPr>
          <a:lstStyle/>
          <a:p>
            <a:pPr algn="ctr" rtl="1"/>
            <a:r>
              <a:rPr lang="fa-IR" sz="3600" dirty="0" smtClean="0">
                <a:solidFill>
                  <a:srgbClr val="FF0000"/>
                </a:solidFill>
                <a:cs typeface="B Nazanin" pitchFamily="2" charset="-78"/>
              </a:rPr>
              <a:t>گروه </a:t>
            </a:r>
            <a:r>
              <a:rPr lang="en-US" sz="3600" dirty="0" smtClean="0">
                <a:solidFill>
                  <a:srgbClr val="FF0000"/>
                </a:solidFill>
                <a:cs typeface="B Nazanin" pitchFamily="2" charset="-78"/>
              </a:rPr>
              <a:t>b</a:t>
            </a:r>
            <a:endParaRPr lang="en-US" sz="3600" dirty="0">
              <a:solidFill>
                <a:srgbClr val="FF0000"/>
              </a:solidFill>
              <a:cs typeface="B Nazanin" pitchFamily="2" charset="-78"/>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64840" y="1600200"/>
            <a:ext cx="7467600" cy="4873752"/>
          </a:xfrm>
        </p:spPr>
        <p:txBody>
          <a:bodyPr/>
          <a:lstStyle/>
          <a:p>
            <a:pPr algn="r" rtl="1">
              <a:buFont typeface="Wingdings" pitchFamily="2" charset="2"/>
              <a:buChar char="ü"/>
            </a:pPr>
            <a:r>
              <a:rPr lang="fa-IR" dirty="0" smtClean="0">
                <a:cs typeface="B Nazanin" pitchFamily="2" charset="-78"/>
              </a:rPr>
              <a:t>رشد</a:t>
            </a:r>
          </a:p>
          <a:p>
            <a:pPr algn="r" rtl="1">
              <a:buFont typeface="Wingdings" pitchFamily="2" charset="2"/>
              <a:buChar char="ü"/>
            </a:pPr>
            <a:r>
              <a:rPr lang="fa-IR" dirty="0" smtClean="0">
                <a:cs typeface="B Nazanin" pitchFamily="2" charset="-78"/>
              </a:rPr>
              <a:t>تولید مثل</a:t>
            </a:r>
          </a:p>
          <a:p>
            <a:pPr algn="r" rtl="1">
              <a:buFont typeface="Wingdings" pitchFamily="2" charset="2"/>
              <a:buChar char="ü"/>
            </a:pPr>
            <a:r>
              <a:rPr lang="fa-IR" dirty="0" smtClean="0">
                <a:cs typeface="B Nazanin" pitchFamily="2" charset="-78"/>
              </a:rPr>
              <a:t>حفظ سلامتی بدن</a:t>
            </a:r>
          </a:p>
          <a:p>
            <a:pPr algn="r" rtl="1">
              <a:buFont typeface="Wingdings" pitchFamily="2" charset="2"/>
              <a:buChar char="ü"/>
            </a:pPr>
            <a:r>
              <a:rPr lang="fa-IR" dirty="0" smtClean="0">
                <a:cs typeface="B Nazanin" pitchFamily="2" charset="-78"/>
              </a:rPr>
              <a:t>فعالیت طبیعی دستگاه گوارش</a:t>
            </a:r>
          </a:p>
          <a:p>
            <a:pPr algn="r" rtl="1">
              <a:buFont typeface="Wingdings" pitchFamily="2" charset="2"/>
              <a:buChar char="ü"/>
            </a:pPr>
            <a:r>
              <a:rPr lang="fa-IR" dirty="0" smtClean="0">
                <a:cs typeface="B Nazanin" pitchFamily="2" charset="-78"/>
              </a:rPr>
              <a:t>اعصاب و روان</a:t>
            </a:r>
          </a:p>
          <a:p>
            <a:pPr algn="r" rtl="1">
              <a:buFont typeface="Wingdings" pitchFamily="2" charset="2"/>
              <a:buChar char="ü"/>
            </a:pPr>
            <a:r>
              <a:rPr lang="fa-IR" dirty="0" smtClean="0">
                <a:cs typeface="B Nazanin" pitchFamily="2" charset="-78"/>
              </a:rPr>
              <a:t>مقاومت در برابر عفونت ها</a:t>
            </a:r>
          </a:p>
          <a:p>
            <a:pPr algn="r" rtl="1">
              <a:buFont typeface="Wingdings" pitchFamily="2" charset="2"/>
              <a:buChar char="ü"/>
            </a:pPr>
            <a:r>
              <a:rPr lang="fa-IR" dirty="0" smtClean="0">
                <a:cs typeface="B Nazanin" pitchFamily="2" charset="-78"/>
              </a:rPr>
              <a:t>سلامت پوست</a:t>
            </a:r>
          </a:p>
        </p:txBody>
      </p:sp>
      <p:sp>
        <p:nvSpPr>
          <p:cNvPr id="4" name="Title 1"/>
          <p:cNvSpPr>
            <a:spLocks noGrp="1"/>
          </p:cNvSpPr>
          <p:nvPr>
            <p:ph type="title"/>
          </p:nvPr>
        </p:nvSpPr>
        <p:spPr>
          <a:xfrm>
            <a:off x="457200" y="274638"/>
            <a:ext cx="7467600" cy="1143000"/>
          </a:xfrm>
        </p:spPr>
        <p:txBody>
          <a:bodyPr>
            <a:normAutofit/>
          </a:bodyPr>
          <a:lstStyle/>
          <a:p>
            <a:pPr algn="ctr" rtl="1"/>
            <a:r>
              <a:rPr lang="fa-IR" sz="3600" dirty="0" smtClean="0">
                <a:solidFill>
                  <a:srgbClr val="FF0000"/>
                </a:solidFill>
                <a:cs typeface="B Nazanin" pitchFamily="2" charset="-78"/>
              </a:rPr>
              <a:t>نقش ویتامین ها در بدن</a:t>
            </a:r>
            <a:endParaRPr lang="en-US" sz="3600" dirty="0">
              <a:solidFill>
                <a:srgbClr val="FF0000"/>
              </a:solidFill>
              <a:cs typeface="B Nazanin" pitchFamily="2" charset="-78"/>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a:srcRect l="2750" t="2750" r="2750" b="9838"/>
          <a:stretch/>
        </p:blipFill>
        <p:spPr>
          <a:xfrm>
            <a:off x="179510" y="1988840"/>
            <a:ext cx="5094629" cy="471253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 y="0"/>
            <a:ext cx="9144001" cy="6858000"/>
          </a:xfrm>
          <a:prstGeom prst="rect">
            <a:avLst/>
          </a:prstGeom>
        </p:spPr>
      </p:pic>
      <p:sp>
        <p:nvSpPr>
          <p:cNvPr id="8" name="Title 1"/>
          <p:cNvSpPr>
            <a:spLocks noGrp="1"/>
          </p:cNvSpPr>
          <p:nvPr>
            <p:ph type="title"/>
          </p:nvPr>
        </p:nvSpPr>
        <p:spPr>
          <a:xfrm>
            <a:off x="2977480" y="53752"/>
            <a:ext cx="5842992" cy="1143000"/>
          </a:xfrm>
        </p:spPr>
        <p:txBody>
          <a:bodyPr>
            <a:normAutofit/>
          </a:bodyPr>
          <a:lstStyle/>
          <a:p>
            <a:pPr algn="ctr"/>
            <a:r>
              <a:rPr lang="fa-IR" sz="4400" dirty="0" smtClean="0">
                <a:solidFill>
                  <a:srgbClr val="FF0000"/>
                </a:solidFill>
                <a:cs typeface="B Nazanin" pitchFamily="2" charset="-78"/>
              </a:rPr>
              <a:t>تعریف تغذیه</a:t>
            </a:r>
            <a:endParaRPr lang="en-US" sz="4400" dirty="0">
              <a:solidFill>
                <a:srgbClr val="FF0000"/>
              </a:solidFill>
              <a:cs typeface="B Nazanin" pitchFamily="2" charset="-78"/>
            </a:endParaRPr>
          </a:p>
        </p:txBody>
      </p:sp>
      <p:sp>
        <p:nvSpPr>
          <p:cNvPr id="9" name="Content Placeholder 2"/>
          <p:cNvSpPr>
            <a:spLocks noGrp="1"/>
          </p:cNvSpPr>
          <p:nvPr>
            <p:ph sz="quarter" idx="1"/>
          </p:nvPr>
        </p:nvSpPr>
        <p:spPr>
          <a:xfrm>
            <a:off x="3441104" y="1435568"/>
            <a:ext cx="5667400" cy="4873752"/>
          </a:xfrm>
        </p:spPr>
        <p:txBody>
          <a:bodyPr>
            <a:noAutofit/>
          </a:bodyPr>
          <a:lstStyle/>
          <a:p>
            <a:pPr algn="r" rtl="1">
              <a:buFont typeface="Wingdings" pitchFamily="2" charset="2"/>
              <a:buChar char="ü"/>
            </a:pPr>
            <a:r>
              <a:rPr lang="fa-IR" dirty="0" smtClean="0">
                <a:cs typeface="B Nazanin" panose="00000400000000000000" pitchFamily="2" charset="-78"/>
              </a:rPr>
              <a:t>رساندن مواد غذایی به بدن به مقادیر مناسب و انتخاب انواع غذاها، به نحوی که احتیاجات روزانه انسان به عوامل مغذی برآورده شود.</a:t>
            </a:r>
          </a:p>
          <a:p>
            <a:pPr marL="0" indent="0" algn="r" rtl="1">
              <a:buNone/>
            </a:pPr>
            <a:endParaRPr lang="fa-IR" dirty="0" smtClean="0">
              <a:cs typeface="B Nazanin" panose="00000400000000000000" pitchFamily="2" charset="-78"/>
            </a:endParaRPr>
          </a:p>
          <a:p>
            <a:pPr algn="r" rtl="1">
              <a:buFont typeface="Wingdings" pitchFamily="2" charset="2"/>
              <a:buChar char="ü"/>
            </a:pPr>
            <a:r>
              <a:rPr lang="fa-IR" dirty="0" smtClean="0">
                <a:cs typeface="B Nazanin" panose="00000400000000000000" pitchFamily="2" charset="-78"/>
              </a:rPr>
              <a:t>مجموعه کنش و واکنش هایی که موجب می شود اندامی زنده بماند و سلول های آن مواد مغذی را دریافت کنند و آن ها را به مصرف رشد و نمو، نوسازی و نگهداری اندام برسانند و حرارت و انرژی لازم را برای انجام اعمال حیاتی تامین کنند.</a:t>
            </a:r>
          </a:p>
          <a:p>
            <a:pPr marL="0" indent="0" algn="r" rtl="1">
              <a:buNone/>
            </a:pPr>
            <a:endParaRPr lang="fa-IR" dirty="0" smtClean="0">
              <a:cs typeface="B Nazanin" panose="00000400000000000000" pitchFamily="2" charset="-78"/>
            </a:endParaRPr>
          </a:p>
          <a:p>
            <a:pPr algn="r" rtl="1">
              <a:buFont typeface="Wingdings" pitchFamily="2" charset="2"/>
              <a:buChar char="ü"/>
            </a:pPr>
            <a:r>
              <a:rPr lang="fa-IR" dirty="0" smtClean="0">
                <a:cs typeface="B Nazanin" panose="00000400000000000000" pitchFamily="2" charset="-78"/>
              </a:rPr>
              <a:t>ارتباط مواد غذایی با نحوه استفاده بدن از آن مواد دانست به طوری که بدن بتواند حد اعلای سلامتی را برای خود </a:t>
            </a:r>
            <a:r>
              <a:rPr lang="fa-IR" dirty="0" smtClean="0">
                <a:cs typeface="B Nazanin" panose="00000400000000000000" pitchFamily="2" charset="-78"/>
              </a:rPr>
              <a:t>تامین </a:t>
            </a:r>
            <a:r>
              <a:rPr lang="fa-IR" dirty="0" smtClean="0">
                <a:cs typeface="B Nazanin" panose="00000400000000000000" pitchFamily="2" charset="-78"/>
              </a:rPr>
              <a:t>کند.</a:t>
            </a:r>
            <a:endParaRPr lang="en-US" dirty="0">
              <a:cs typeface="B Nazanin" panose="00000400000000000000"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Grp="1"/>
          </p:cNvSpPr>
          <p:nvPr>
            <p:ph type="title"/>
          </p:nvPr>
        </p:nvSpPr>
        <p:spPr>
          <a:xfrm>
            <a:off x="6934200" y="2895600"/>
            <a:ext cx="1524000" cy="579438"/>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2400" cap="none" dirty="0" smtClean="0">
                <a:solidFill>
                  <a:schemeClr val="tx1"/>
                </a:solidFill>
                <a:latin typeface="+mn-lt"/>
                <a:ea typeface="+mn-ea"/>
                <a:cs typeface="B Nazanin" pitchFamily="2" charset="-78"/>
              </a:rPr>
              <a:t>مینرال </a:t>
            </a:r>
            <a:r>
              <a:rPr kumimoji="0" lang="fa-IR" sz="2400" b="0" i="0" u="none" strike="noStrike" kern="1200" cap="none" spc="0" normalizeH="0" baseline="0" noProof="0" dirty="0" smtClean="0">
                <a:ln>
                  <a:noFill/>
                </a:ln>
                <a:solidFill>
                  <a:schemeClr val="tx1"/>
                </a:solidFill>
                <a:effectLst/>
                <a:uLnTx/>
                <a:uFillTx/>
                <a:latin typeface="+mn-lt"/>
                <a:ea typeface="+mn-ea"/>
                <a:cs typeface="B Nazanin" pitchFamily="2" charset="-78"/>
              </a:rPr>
              <a:t>ها</a:t>
            </a:r>
            <a:endParaRPr kumimoji="0" lang="en-US" sz="2400" b="0" i="0" u="none" strike="noStrike" kern="1200" cap="none" spc="0" normalizeH="0" baseline="0" noProof="0" dirty="0">
              <a:ln>
                <a:noFill/>
              </a:ln>
              <a:solidFill>
                <a:schemeClr val="tx1"/>
              </a:solidFill>
              <a:effectLst/>
              <a:uLnTx/>
              <a:uFillTx/>
              <a:latin typeface="+mn-lt"/>
              <a:ea typeface="+mn-ea"/>
              <a:cs typeface="B Nazanin" pitchFamily="2" charset="-78"/>
            </a:endParaRPr>
          </a:p>
        </p:txBody>
      </p:sp>
      <p:sp>
        <p:nvSpPr>
          <p:cNvPr id="5" name="Right Brace 4"/>
          <p:cNvSpPr/>
          <p:nvPr/>
        </p:nvSpPr>
        <p:spPr>
          <a:xfrm>
            <a:off x="6781800" y="609600"/>
            <a:ext cx="457200" cy="5867400"/>
          </a:xfrm>
          <a:prstGeom prst="rightBrace">
            <a:avLst>
              <a:gd name="adj1" fmla="val 8333"/>
              <a:gd name="adj2" fmla="val 4575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6" name="Content Placeholder 2"/>
          <p:cNvSpPr txBox="1">
            <a:spLocks/>
          </p:cNvSpPr>
          <p:nvPr/>
        </p:nvSpPr>
        <p:spPr>
          <a:xfrm>
            <a:off x="0" y="3048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کلسیم</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lang="en-US" sz="2400" dirty="0" smtClean="0">
                <a:cs typeface="B Nazanin" pitchFamily="2" charset="-78"/>
              </a:rPr>
              <a:t>Ca+</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7" name="Content Placeholder 2"/>
          <p:cNvSpPr txBox="1">
            <a:spLocks/>
          </p:cNvSpPr>
          <p:nvPr/>
        </p:nvSpPr>
        <p:spPr>
          <a:xfrm>
            <a:off x="-76200" y="18288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سدیم</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kumimoji="0" lang="en-US" sz="2400" b="0" i="0" u="none" strike="noStrike" kern="1200" cap="none" spc="0" normalizeH="0" baseline="0" noProof="0" dirty="0" smtClean="0">
                <a:ln>
                  <a:noFill/>
                </a:ln>
                <a:solidFill>
                  <a:schemeClr val="tx1"/>
                </a:solidFill>
                <a:effectLst/>
                <a:uLnTx/>
                <a:uFillTx/>
                <a:cs typeface="B Nazanin" pitchFamily="2" charset="-78"/>
              </a:rPr>
              <a:t>Na+</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9" name="Content Placeholder 2"/>
          <p:cNvSpPr txBox="1">
            <a:spLocks/>
          </p:cNvSpPr>
          <p:nvPr/>
        </p:nvSpPr>
        <p:spPr>
          <a:xfrm>
            <a:off x="-76200" y="22860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پتاسیم</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kumimoji="0" lang="en-US" sz="2400" b="0" i="0" u="none" strike="noStrike" kern="1200" cap="none" spc="0" normalizeH="0" baseline="0" noProof="0" dirty="0" smtClean="0">
                <a:ln>
                  <a:noFill/>
                </a:ln>
                <a:solidFill>
                  <a:schemeClr val="tx1"/>
                </a:solidFill>
                <a:effectLst/>
                <a:uLnTx/>
                <a:uFillTx/>
                <a:cs typeface="B Nazanin" pitchFamily="2" charset="-78"/>
              </a:rPr>
              <a:t>K+</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0" name="Content Placeholder 2"/>
          <p:cNvSpPr txBox="1">
            <a:spLocks/>
          </p:cNvSpPr>
          <p:nvPr/>
        </p:nvSpPr>
        <p:spPr>
          <a:xfrm>
            <a:off x="0" y="7620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فسفر</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lang="en-US" sz="2400" dirty="0" smtClean="0">
                <a:cs typeface="B Nazanin" pitchFamily="2" charset="-78"/>
              </a:rPr>
              <a:t>P-</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1" name="Content Placeholder 2"/>
          <p:cNvSpPr txBox="1">
            <a:spLocks/>
          </p:cNvSpPr>
          <p:nvPr/>
        </p:nvSpPr>
        <p:spPr>
          <a:xfrm>
            <a:off x="0" y="12954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منیزیم</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lang="en-US" sz="2400" dirty="0" smtClean="0">
                <a:cs typeface="B Nazanin" pitchFamily="2" charset="-78"/>
              </a:rPr>
              <a:t>Mg+</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2" name="Content Placeholder 2"/>
          <p:cNvSpPr txBox="1">
            <a:spLocks/>
          </p:cNvSpPr>
          <p:nvPr/>
        </p:nvSpPr>
        <p:spPr>
          <a:xfrm>
            <a:off x="76200" y="49530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منگنز      </a:t>
            </a:r>
            <a:r>
              <a:rPr lang="en-US" sz="2400" dirty="0" err="1" smtClean="0">
                <a:cs typeface="B Nazanin" pitchFamily="2" charset="-78"/>
              </a:rPr>
              <a:t>Mn</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3" name="Content Placeholder 2"/>
          <p:cNvSpPr txBox="1">
            <a:spLocks/>
          </p:cNvSpPr>
          <p:nvPr/>
        </p:nvSpPr>
        <p:spPr>
          <a:xfrm>
            <a:off x="0" y="39624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آهن</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lang="en-US" sz="2400" dirty="0" smtClean="0">
                <a:cs typeface="B Nazanin" pitchFamily="2" charset="-78"/>
              </a:rPr>
              <a:t>Fe</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4" name="Content Placeholder 2"/>
          <p:cNvSpPr txBox="1">
            <a:spLocks/>
          </p:cNvSpPr>
          <p:nvPr/>
        </p:nvSpPr>
        <p:spPr>
          <a:xfrm>
            <a:off x="5105400" y="1219200"/>
            <a:ext cx="17526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فراوان</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5" name="Content Placeholder 2"/>
          <p:cNvSpPr txBox="1">
            <a:spLocks/>
          </p:cNvSpPr>
          <p:nvPr/>
        </p:nvSpPr>
        <p:spPr>
          <a:xfrm>
            <a:off x="5181600" y="5181600"/>
            <a:ext cx="17526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کمیاب</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6" name="Right Brace 15"/>
          <p:cNvSpPr/>
          <p:nvPr/>
        </p:nvSpPr>
        <p:spPr>
          <a:xfrm>
            <a:off x="5486400" y="457200"/>
            <a:ext cx="457200" cy="3124200"/>
          </a:xfrm>
          <a:prstGeom prst="rightBrace">
            <a:avLst>
              <a:gd name="adj1" fmla="val 8333"/>
              <a:gd name="adj2" fmla="val 3311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7" name="Right Brace 16"/>
          <p:cNvSpPr/>
          <p:nvPr/>
        </p:nvSpPr>
        <p:spPr>
          <a:xfrm>
            <a:off x="5486400" y="3962400"/>
            <a:ext cx="381000" cy="2743200"/>
          </a:xfrm>
          <a:prstGeom prst="rightBrace">
            <a:avLst>
              <a:gd name="adj1" fmla="val 8333"/>
              <a:gd name="adj2" fmla="val 5301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8" name="Content Placeholder 2"/>
          <p:cNvSpPr txBox="1">
            <a:spLocks/>
          </p:cNvSpPr>
          <p:nvPr/>
        </p:nvSpPr>
        <p:spPr>
          <a:xfrm>
            <a:off x="-76200" y="27432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کلر</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kumimoji="0" lang="en-US" sz="2400" b="0" i="0" u="none" strike="noStrike" kern="1200" cap="none" spc="0" normalizeH="0" baseline="0" noProof="0" dirty="0" smtClean="0">
                <a:ln>
                  <a:noFill/>
                </a:ln>
                <a:solidFill>
                  <a:schemeClr val="tx1"/>
                </a:solidFill>
                <a:effectLst/>
                <a:uLnTx/>
                <a:uFillTx/>
                <a:cs typeface="B Nazanin" pitchFamily="2" charset="-78"/>
              </a:rPr>
              <a:t>CL-</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19" name="Content Placeholder 2"/>
          <p:cNvSpPr txBox="1">
            <a:spLocks/>
          </p:cNvSpPr>
          <p:nvPr/>
        </p:nvSpPr>
        <p:spPr>
          <a:xfrm>
            <a:off x="-76200" y="32004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گوگرد</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kumimoji="0" lang="en-US" sz="2400" b="0" i="0" u="none" strike="noStrike" kern="1200" cap="none" spc="0" normalizeH="0" baseline="0" noProof="0" dirty="0" smtClean="0">
                <a:ln>
                  <a:noFill/>
                </a:ln>
                <a:solidFill>
                  <a:schemeClr val="tx1"/>
                </a:solidFill>
                <a:effectLst/>
                <a:uLnTx/>
                <a:uFillTx/>
                <a:cs typeface="B Nazanin" pitchFamily="2" charset="-78"/>
              </a:rPr>
              <a:t>S</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20" name="Content Placeholder 2"/>
          <p:cNvSpPr txBox="1">
            <a:spLocks/>
          </p:cNvSpPr>
          <p:nvPr/>
        </p:nvSpPr>
        <p:spPr>
          <a:xfrm>
            <a:off x="-76200" y="44196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مس</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lang="en-US" sz="2400" dirty="0" smtClean="0">
                <a:cs typeface="B Nazanin" pitchFamily="2" charset="-78"/>
              </a:rPr>
              <a:t>Cu</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21" name="Content Placeholder 2"/>
          <p:cNvSpPr txBox="1">
            <a:spLocks/>
          </p:cNvSpPr>
          <p:nvPr/>
        </p:nvSpPr>
        <p:spPr>
          <a:xfrm>
            <a:off x="76200" y="54102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کبالت</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lang="en-US" sz="2400" dirty="0" smtClean="0">
                <a:cs typeface="B Nazanin" pitchFamily="2" charset="-78"/>
              </a:rPr>
              <a:t>Co</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22" name="Content Placeholder 2"/>
          <p:cNvSpPr txBox="1">
            <a:spLocks/>
          </p:cNvSpPr>
          <p:nvPr/>
        </p:nvSpPr>
        <p:spPr>
          <a:xfrm>
            <a:off x="0" y="58674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روی  </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lang="en-US" sz="2400" dirty="0" smtClean="0">
                <a:cs typeface="B Nazanin" pitchFamily="2" charset="-78"/>
              </a:rPr>
              <a:t>Zn</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sp>
        <p:nvSpPr>
          <p:cNvPr id="23" name="Content Placeholder 2"/>
          <p:cNvSpPr txBox="1">
            <a:spLocks/>
          </p:cNvSpPr>
          <p:nvPr/>
        </p:nvSpPr>
        <p:spPr>
          <a:xfrm>
            <a:off x="-76200" y="6324600"/>
            <a:ext cx="54864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2400" b="0" i="0" u="none" strike="noStrike" kern="1200" cap="none" spc="0" normalizeH="0" baseline="0" noProof="0" dirty="0" smtClean="0">
                <a:ln>
                  <a:noFill/>
                </a:ln>
                <a:solidFill>
                  <a:schemeClr val="tx1"/>
                </a:solidFill>
                <a:effectLst/>
                <a:uLnTx/>
                <a:uFillTx/>
                <a:cs typeface="B Nazanin" pitchFamily="2" charset="-78"/>
              </a:rPr>
              <a:t>ید   </a:t>
            </a:r>
            <a:r>
              <a:rPr kumimoji="0" lang="en-US" sz="2400" b="0" i="0" u="none" strike="noStrike" kern="1200" cap="none" spc="0" normalizeH="0" baseline="0" noProof="0" dirty="0" smtClean="0">
                <a:ln>
                  <a:noFill/>
                </a:ln>
                <a:solidFill>
                  <a:schemeClr val="tx1"/>
                </a:solidFill>
                <a:effectLst/>
                <a:uLnTx/>
                <a:uFillTx/>
                <a:cs typeface="B Nazanin" pitchFamily="2" charset="-78"/>
              </a:rPr>
              <a:t>  </a:t>
            </a:r>
            <a:r>
              <a:rPr kumimoji="0" lang="fa-IR" sz="2400" b="0" i="0" u="none" strike="noStrike" kern="1200" cap="none" spc="0" normalizeH="0" baseline="0" noProof="0" dirty="0" smtClean="0">
                <a:ln>
                  <a:noFill/>
                </a:ln>
                <a:solidFill>
                  <a:schemeClr val="tx1"/>
                </a:solidFill>
                <a:effectLst/>
                <a:uLnTx/>
                <a:uFillTx/>
                <a:cs typeface="B Nazanin" pitchFamily="2" charset="-78"/>
              </a:rPr>
              <a:t>     </a:t>
            </a:r>
            <a:r>
              <a:rPr lang="en-US" sz="2400" dirty="0">
                <a:cs typeface="B Nazanin" pitchFamily="2" charset="-78"/>
              </a:rPr>
              <a:t>I</a:t>
            </a:r>
            <a:endParaRPr kumimoji="0" lang="en-US" sz="2400" b="0" i="0" u="none" strike="noStrike" kern="1200" cap="none" spc="0" normalizeH="0" baseline="0" noProof="0" dirty="0">
              <a:ln>
                <a:noFill/>
              </a:ln>
              <a:solidFill>
                <a:schemeClr val="tx1"/>
              </a:solidFill>
              <a:effectLst/>
              <a:uLnTx/>
              <a:uFillTx/>
              <a:cs typeface="B Nazanin" pitchFamily="2" charset="-78"/>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815734"/>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7020272" y="1628800"/>
            <a:ext cx="1689067" cy="1266800"/>
          </a:xfrm>
          <a:prstGeom prst="rect">
            <a:avLst/>
          </a:prstGeom>
        </p:spPr>
      </p:pic>
      <p:pic>
        <p:nvPicPr>
          <p:cNvPr id="3" name="Picture 2"/>
          <p:cNvPicPr>
            <a:picLocks noChangeAspect="1"/>
          </p:cNvPicPr>
          <p:nvPr/>
        </p:nvPicPr>
        <p:blipFill>
          <a:blip r:embed="rId4"/>
          <a:stretch>
            <a:fillRect/>
          </a:stretch>
        </p:blipFill>
        <p:spPr>
          <a:xfrm>
            <a:off x="100597" y="4246737"/>
            <a:ext cx="3849959" cy="2566639"/>
          </a:xfrm>
          <a:prstGeom prst="rect">
            <a:avLst/>
          </a:prstGeom>
        </p:spPr>
      </p:pic>
      <p:pic>
        <p:nvPicPr>
          <p:cNvPr id="2050" name="Picture 2" descr="بهترین زمان مصرف ویتامین ها و مواد معدنی داروخانه آنلاین فارموکسین"/>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095" y="698956"/>
            <a:ext cx="3469809" cy="3111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r" rtl="1">
              <a:buFont typeface="Wingdings" pitchFamily="2" charset="2"/>
              <a:buChar char="ü"/>
            </a:pPr>
            <a:r>
              <a:rPr lang="fa-IR" dirty="0" smtClean="0">
                <a:cs typeface="B Nazanin" pitchFamily="2" charset="-78"/>
              </a:rPr>
              <a:t>سوخت و ساز سلولی</a:t>
            </a:r>
          </a:p>
          <a:p>
            <a:pPr algn="r" rtl="1">
              <a:buFont typeface="Wingdings" pitchFamily="2" charset="2"/>
              <a:buChar char="ü"/>
            </a:pPr>
            <a:r>
              <a:rPr lang="fa-IR" dirty="0" smtClean="0">
                <a:cs typeface="B Nazanin" pitchFamily="2" charset="-78"/>
              </a:rPr>
              <a:t>در تشکیل خون و هموگلوبین و اکسیژن رسانی</a:t>
            </a:r>
          </a:p>
          <a:p>
            <a:pPr algn="r" rtl="1">
              <a:buFont typeface="Wingdings" pitchFamily="2" charset="2"/>
              <a:buChar char="ü"/>
            </a:pPr>
            <a:r>
              <a:rPr lang="fa-IR" dirty="0" smtClean="0">
                <a:cs typeface="B Nazanin" pitchFamily="2" charset="-78"/>
              </a:rPr>
              <a:t>حفظ محیط اسیدی و بازی</a:t>
            </a:r>
          </a:p>
          <a:p>
            <a:pPr algn="r" rtl="1">
              <a:buFont typeface="Wingdings" pitchFamily="2" charset="2"/>
              <a:buChar char="ü"/>
            </a:pPr>
            <a:r>
              <a:rPr lang="fa-IR" dirty="0" smtClean="0">
                <a:cs typeface="B Nazanin" pitchFamily="2" charset="-78"/>
              </a:rPr>
              <a:t>انتقال پیام های عصبی</a:t>
            </a:r>
          </a:p>
          <a:p>
            <a:pPr algn="r" rtl="1">
              <a:buFont typeface="Wingdings" pitchFamily="2" charset="2"/>
              <a:buChar char="ü"/>
            </a:pPr>
            <a:r>
              <a:rPr lang="fa-IR" dirty="0" smtClean="0">
                <a:cs typeface="B Nazanin" pitchFamily="2" charset="-78"/>
              </a:rPr>
              <a:t>انقباظ عضله</a:t>
            </a:r>
          </a:p>
        </p:txBody>
      </p:sp>
      <p:sp>
        <p:nvSpPr>
          <p:cNvPr id="4" name="Title 1"/>
          <p:cNvSpPr>
            <a:spLocks noGrp="1"/>
          </p:cNvSpPr>
          <p:nvPr>
            <p:ph type="title"/>
          </p:nvPr>
        </p:nvSpPr>
        <p:spPr>
          <a:xfrm>
            <a:off x="457200" y="274638"/>
            <a:ext cx="7467600" cy="1143000"/>
          </a:xfrm>
        </p:spPr>
        <p:txBody>
          <a:bodyPr>
            <a:normAutofit/>
          </a:bodyPr>
          <a:lstStyle/>
          <a:p>
            <a:pPr algn="ctr" rtl="1"/>
            <a:r>
              <a:rPr lang="fa-IR" sz="3600" dirty="0" smtClean="0">
                <a:solidFill>
                  <a:srgbClr val="FF0000"/>
                </a:solidFill>
                <a:cs typeface="B Nazanin" pitchFamily="2" charset="-78"/>
              </a:rPr>
              <a:t>نقش مینرال ها در بدن</a:t>
            </a:r>
            <a:endParaRPr lang="en-US" sz="3600" dirty="0">
              <a:solidFill>
                <a:srgbClr val="FF0000"/>
              </a:solidFill>
              <a:cs typeface="B Nazanin" pitchFamily="2" charset="-78"/>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323528" y="3869257"/>
            <a:ext cx="6499845" cy="281583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7467600" cy="1143000"/>
          </a:xfrm>
        </p:spPr>
        <p:txBody>
          <a:bodyPr/>
          <a:lstStyle/>
          <a:p>
            <a:pPr algn="ctr" rtl="1"/>
            <a:r>
              <a:rPr lang="fa-IR" sz="5400" dirty="0" smtClean="0">
                <a:solidFill>
                  <a:srgbClr val="FF0000"/>
                </a:solidFill>
                <a:cs typeface="B Nazanin" pitchFamily="2" charset="-78"/>
              </a:rPr>
              <a:t>آب</a:t>
            </a:r>
            <a:endParaRPr lang="en-US" dirty="0">
              <a:solidFill>
                <a:srgbClr val="FF0000"/>
              </a:solidFill>
              <a:cs typeface="B Nazanin" pitchFamily="2" charset="-78"/>
            </a:endParaRPr>
          </a:p>
        </p:txBody>
      </p:sp>
      <p:sp>
        <p:nvSpPr>
          <p:cNvPr id="3" name="Content Placeholder 2"/>
          <p:cNvSpPr>
            <a:spLocks noGrp="1"/>
          </p:cNvSpPr>
          <p:nvPr>
            <p:ph sz="quarter" idx="1"/>
          </p:nvPr>
        </p:nvSpPr>
        <p:spPr>
          <a:xfrm>
            <a:off x="228600" y="908720"/>
            <a:ext cx="8382000" cy="4873752"/>
          </a:xfrm>
        </p:spPr>
        <p:txBody>
          <a:bodyPr>
            <a:normAutofit/>
          </a:bodyPr>
          <a:lstStyle/>
          <a:p>
            <a:pPr algn="r" rtl="1">
              <a:buFont typeface="Wingdings" panose="05000000000000000000" pitchFamily="2" charset="2"/>
              <a:buChar char="ü"/>
            </a:pPr>
            <a:r>
              <a:rPr lang="fa-IR" dirty="0">
                <a:cs typeface="B Nazanin" pitchFamily="2" charset="-78"/>
              </a:rPr>
              <a:t>آب یکی از مواد مایع و فراوان‌ترین </a:t>
            </a:r>
            <a:r>
              <a:rPr lang="fa-IR" dirty="0" smtClean="0">
                <a:cs typeface="B Nazanin" pitchFamily="2" charset="-78"/>
              </a:rPr>
              <a:t>ماده </a:t>
            </a:r>
            <a:r>
              <a:rPr lang="fa-IR" dirty="0">
                <a:cs typeface="B Nazanin" pitchFamily="2" charset="-78"/>
              </a:rPr>
              <a:t>مرکب بر روی سطح کره زمین و بستر اولیه حیات به شکلی که امروزه می‌شناسیم، است. بیش از ۷۱٫۱٪ وزن یک انسان از آب تشکیل شده‌است و نیز بیش از ۶۸٪ سطح کره زمین را آب پوشانده‌است (نزدیک به ۳۶۰ میلیون از ۵۱۰ میلیون کیلومتر مربع) با وجود این حجم عظیم آب تنها ۳ درصد از آب‌های کره زمین شیرین و قابل شرب است و باقی آن به علت محلول بودن انواع نمک‌ها خصوصاً نمک خوراکی غیرقابل استفاده است. از همین سه درصد آب شیرین و ۲درصد منجمد در دوقطب شمال و جنوب بیش از ۹۴ درصد به صورت شور </a:t>
            </a:r>
            <a:r>
              <a:rPr lang="fa-IR" dirty="0" smtClean="0">
                <a:cs typeface="B Nazanin" pitchFamily="2" charset="-78"/>
              </a:rPr>
              <a:t>است</a:t>
            </a:r>
            <a:r>
              <a:rPr lang="en-US" dirty="0" smtClean="0">
                <a:cs typeface="B Nazanin" pitchFamily="2" charset="-78"/>
              </a:rPr>
              <a:t>.</a:t>
            </a:r>
            <a:endParaRPr lang="fa-IR" dirty="0">
              <a:cs typeface="B Nazanin" pitchFamily="2" charset="-78"/>
            </a:endParaRPr>
          </a:p>
          <a:p>
            <a:pPr algn="r" rtl="1">
              <a:buFont typeface="Wingdings" panose="05000000000000000000" pitchFamily="2" charset="2"/>
              <a:buChar char="ü"/>
            </a:pPr>
            <a:r>
              <a:rPr lang="fa-IR" dirty="0">
                <a:cs typeface="B Nazanin" pitchFamily="2" charset="-78"/>
              </a:rPr>
              <a:t>بیشترین چگالی آب خالص در دمای ۳٫۹۸ درجه سلسیوس (۳۹٫۱۶ درجه فارنهایت) حاصل می‌شود که برابر ۱ گرم بر سانتی‌متر </a:t>
            </a:r>
            <a:r>
              <a:rPr lang="fa-IR" dirty="0" smtClean="0">
                <a:cs typeface="B Nazanin" pitchFamily="2" charset="-78"/>
              </a:rPr>
              <a:t>مکعب</a:t>
            </a:r>
            <a:r>
              <a:rPr lang="en-US" dirty="0" smtClean="0">
                <a:cs typeface="B Nazanin" pitchFamily="2" charset="-78"/>
              </a:rPr>
              <a:t> </a:t>
            </a:r>
            <a:r>
              <a:rPr lang="fa-IR" dirty="0" smtClean="0">
                <a:cs typeface="B Nazanin" pitchFamily="2" charset="-78"/>
              </a:rPr>
              <a:t>یا </a:t>
            </a:r>
            <a:r>
              <a:rPr lang="fa-IR" dirty="0">
                <a:cs typeface="B Nazanin" pitchFamily="2" charset="-78"/>
              </a:rPr>
              <a:t>۱۰۰۰ کیلوگرم بر متر مکعب است.</a:t>
            </a:r>
            <a:endParaRPr lang="en-US" dirty="0">
              <a:cs typeface="B Nazanin" pitchFamily="2" charset="-78"/>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675" y="5789788"/>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a:srcRect b="5020"/>
          <a:stretch/>
        </p:blipFill>
        <p:spPr>
          <a:xfrm>
            <a:off x="179512" y="4365104"/>
            <a:ext cx="5155376" cy="244827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5845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7467600" cy="1143000"/>
          </a:xfrm>
        </p:spPr>
        <p:txBody>
          <a:bodyPr>
            <a:normAutofit fontScale="90000"/>
          </a:bodyPr>
          <a:lstStyle/>
          <a:p>
            <a:pPr algn="ctr" rtl="1"/>
            <a:r>
              <a:rPr lang="fa-IR" sz="4800" dirty="0" smtClean="0">
                <a:solidFill>
                  <a:srgbClr val="FF0000"/>
                </a:solidFill>
                <a:cs typeface="B Nazanin" pitchFamily="2" charset="-78"/>
              </a:rPr>
              <a:t>کاهش آب</a:t>
            </a:r>
            <a:br>
              <a:rPr lang="fa-IR" sz="4800" dirty="0" smtClean="0">
                <a:solidFill>
                  <a:srgbClr val="FF0000"/>
                </a:solidFill>
                <a:cs typeface="B Nazanin" pitchFamily="2" charset="-78"/>
              </a:rPr>
            </a:br>
            <a:r>
              <a:rPr lang="fa-IR" sz="2200" dirty="0" smtClean="0">
                <a:solidFill>
                  <a:srgbClr val="FF0000"/>
                </a:solidFill>
                <a:cs typeface="B Nazanin" pitchFamily="2" charset="-78"/>
              </a:rPr>
              <a:t>بر حسب میلی لیتر در روز</a:t>
            </a:r>
            <a:endParaRPr lang="en-US" sz="2200" dirty="0">
              <a:solidFill>
                <a:srgbClr val="FF0000"/>
              </a:solidFill>
              <a:cs typeface="B Nazanin" pitchFamily="2" charset="-78"/>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243847519"/>
              </p:ext>
            </p:extLst>
          </p:nvPr>
        </p:nvGraphicFramePr>
        <p:xfrm>
          <a:off x="457200" y="1712640"/>
          <a:ext cx="8153400" cy="3276600"/>
        </p:xfrm>
        <a:graphic>
          <a:graphicData uri="http://schemas.openxmlformats.org/drawingml/2006/table">
            <a:tbl>
              <a:tblPr firstRow="1" bandRow="1">
                <a:tableStyleId>{5C22544A-7EE6-4342-B048-85BDC9FD1C3A}</a:tableStyleId>
              </a:tblPr>
              <a:tblGrid>
                <a:gridCol w="2038350">
                  <a:extLst>
                    <a:ext uri="{9D8B030D-6E8A-4147-A177-3AD203B41FA5}">
                      <a16:colId xmlns:a16="http://schemas.microsoft.com/office/drawing/2014/main" val="20000"/>
                    </a:ext>
                  </a:extLst>
                </a:gridCol>
                <a:gridCol w="2038350">
                  <a:extLst>
                    <a:ext uri="{9D8B030D-6E8A-4147-A177-3AD203B41FA5}">
                      <a16:colId xmlns:a16="http://schemas.microsoft.com/office/drawing/2014/main" val="20001"/>
                    </a:ext>
                  </a:extLst>
                </a:gridCol>
                <a:gridCol w="2038350">
                  <a:extLst>
                    <a:ext uri="{9D8B030D-6E8A-4147-A177-3AD203B41FA5}">
                      <a16:colId xmlns:a16="http://schemas.microsoft.com/office/drawing/2014/main" val="20002"/>
                    </a:ext>
                  </a:extLst>
                </a:gridCol>
                <a:gridCol w="2038350">
                  <a:extLst>
                    <a:ext uri="{9D8B030D-6E8A-4147-A177-3AD203B41FA5}">
                      <a16:colId xmlns:a16="http://schemas.microsoft.com/office/drawing/2014/main" val="20003"/>
                    </a:ext>
                  </a:extLst>
                </a:gridCol>
              </a:tblGrid>
              <a:tr h="546100">
                <a:tc>
                  <a:txBody>
                    <a:bodyPr/>
                    <a:lstStyle/>
                    <a:p>
                      <a:pPr algn="ctr" rtl="1"/>
                      <a:r>
                        <a:rPr lang="fa-IR" dirty="0" smtClean="0">
                          <a:cs typeface="B Nazanin" pitchFamily="2" charset="-78"/>
                        </a:rPr>
                        <a:t>فعالیت شدید</a:t>
                      </a:r>
                      <a:endParaRPr lang="en-US" dirty="0">
                        <a:cs typeface="B Nazanin" pitchFamily="2" charset="-78"/>
                      </a:endParaRPr>
                    </a:p>
                  </a:txBody>
                  <a:tcPr/>
                </a:tc>
                <a:tc>
                  <a:txBody>
                    <a:bodyPr/>
                    <a:lstStyle/>
                    <a:p>
                      <a:pPr algn="ctr" rtl="1"/>
                      <a:r>
                        <a:rPr lang="fa-IR" dirty="0" smtClean="0">
                          <a:cs typeface="B Nazanin" pitchFamily="2" charset="-78"/>
                        </a:rPr>
                        <a:t>دمای</a:t>
                      </a:r>
                      <a:r>
                        <a:rPr lang="fa-IR" baseline="0" dirty="0" smtClean="0">
                          <a:cs typeface="B Nazanin" pitchFamily="2" charset="-78"/>
                        </a:rPr>
                        <a:t> بالا</a:t>
                      </a:r>
                      <a:endParaRPr lang="en-US" dirty="0">
                        <a:cs typeface="B Nazanin" pitchFamily="2" charset="-78"/>
                      </a:endParaRPr>
                    </a:p>
                  </a:txBody>
                  <a:tcPr/>
                </a:tc>
                <a:tc>
                  <a:txBody>
                    <a:bodyPr/>
                    <a:lstStyle/>
                    <a:p>
                      <a:pPr algn="ctr" rtl="1"/>
                      <a:r>
                        <a:rPr lang="fa-IR" dirty="0" smtClean="0">
                          <a:cs typeface="B Nazanin" pitchFamily="2" charset="-78"/>
                        </a:rPr>
                        <a:t>در دمای معمولی</a:t>
                      </a:r>
                      <a:endParaRPr lang="en-US" dirty="0">
                        <a:cs typeface="B Nazanin" pitchFamily="2" charset="-78"/>
                      </a:endParaRPr>
                    </a:p>
                  </a:txBody>
                  <a:tcPr/>
                </a:tc>
                <a:tc>
                  <a:txBody>
                    <a:bodyPr/>
                    <a:lstStyle/>
                    <a:p>
                      <a:pPr algn="ctr" rtl="1"/>
                      <a:r>
                        <a:rPr lang="fa-IR" dirty="0" smtClean="0">
                          <a:cs typeface="B Nazanin" pitchFamily="2" charset="-78"/>
                        </a:rPr>
                        <a:t>از طریق</a:t>
                      </a:r>
                      <a:endParaRPr lang="en-US" dirty="0">
                        <a:cs typeface="B Nazanin" pitchFamily="2" charset="-78"/>
                      </a:endParaRPr>
                    </a:p>
                  </a:txBody>
                  <a:tcPr/>
                </a:tc>
                <a:extLst>
                  <a:ext uri="{0D108BD9-81ED-4DB2-BD59-A6C34878D82A}">
                    <a16:rowId xmlns:a16="http://schemas.microsoft.com/office/drawing/2014/main" val="10000"/>
                  </a:ext>
                </a:extLst>
              </a:tr>
              <a:tr h="546100">
                <a:tc>
                  <a:txBody>
                    <a:bodyPr/>
                    <a:lstStyle/>
                    <a:p>
                      <a:pPr algn="ctr" rtl="1"/>
                      <a:r>
                        <a:rPr lang="fa-IR" dirty="0" smtClean="0">
                          <a:cs typeface="B Nazanin" pitchFamily="2" charset="-78"/>
                        </a:rPr>
                        <a:t>5350</a:t>
                      </a:r>
                      <a:endParaRPr lang="en-US" dirty="0">
                        <a:cs typeface="B Nazanin" pitchFamily="2" charset="-78"/>
                      </a:endParaRPr>
                    </a:p>
                  </a:txBody>
                  <a:tcPr/>
                </a:tc>
                <a:tc>
                  <a:txBody>
                    <a:bodyPr/>
                    <a:lstStyle/>
                    <a:p>
                      <a:pPr algn="ctr" rtl="1"/>
                      <a:r>
                        <a:rPr lang="fa-IR" dirty="0" smtClean="0">
                          <a:cs typeface="B Nazanin" pitchFamily="2" charset="-78"/>
                        </a:rPr>
                        <a:t>1750</a:t>
                      </a:r>
                      <a:endParaRPr lang="en-US" dirty="0">
                        <a:cs typeface="B Nazanin" pitchFamily="2" charset="-78"/>
                      </a:endParaRPr>
                    </a:p>
                  </a:txBody>
                  <a:tcPr/>
                </a:tc>
                <a:tc>
                  <a:txBody>
                    <a:bodyPr/>
                    <a:lstStyle/>
                    <a:p>
                      <a:pPr algn="ctr" rtl="1"/>
                      <a:r>
                        <a:rPr lang="fa-IR" dirty="0" smtClean="0">
                          <a:cs typeface="B Nazanin" pitchFamily="2" charset="-78"/>
                        </a:rPr>
                        <a:t>450</a:t>
                      </a:r>
                      <a:endParaRPr lang="en-US" dirty="0">
                        <a:cs typeface="B Nazanin" pitchFamily="2" charset="-78"/>
                      </a:endParaRPr>
                    </a:p>
                  </a:txBody>
                  <a:tcPr/>
                </a:tc>
                <a:tc>
                  <a:txBody>
                    <a:bodyPr/>
                    <a:lstStyle/>
                    <a:p>
                      <a:pPr algn="ctr" rtl="1"/>
                      <a:r>
                        <a:rPr lang="fa-IR" dirty="0" smtClean="0">
                          <a:cs typeface="B Nazanin" pitchFamily="2" charset="-78"/>
                        </a:rPr>
                        <a:t>پوست (تعریق و تبخیر)</a:t>
                      </a:r>
                      <a:endParaRPr lang="en-US" dirty="0">
                        <a:cs typeface="B Nazanin" pitchFamily="2" charset="-78"/>
                      </a:endParaRPr>
                    </a:p>
                  </a:txBody>
                  <a:tcPr/>
                </a:tc>
                <a:extLst>
                  <a:ext uri="{0D108BD9-81ED-4DB2-BD59-A6C34878D82A}">
                    <a16:rowId xmlns:a16="http://schemas.microsoft.com/office/drawing/2014/main" val="10001"/>
                  </a:ext>
                </a:extLst>
              </a:tr>
              <a:tr h="546100">
                <a:tc>
                  <a:txBody>
                    <a:bodyPr/>
                    <a:lstStyle/>
                    <a:p>
                      <a:pPr algn="ctr" rtl="1"/>
                      <a:r>
                        <a:rPr lang="fa-IR" dirty="0" smtClean="0">
                          <a:cs typeface="B Nazanin" pitchFamily="2" charset="-78"/>
                        </a:rPr>
                        <a:t>650</a:t>
                      </a:r>
                      <a:endParaRPr lang="en-US" dirty="0">
                        <a:cs typeface="B Nazanin" pitchFamily="2" charset="-78"/>
                      </a:endParaRPr>
                    </a:p>
                  </a:txBody>
                  <a:tcPr/>
                </a:tc>
                <a:tc>
                  <a:txBody>
                    <a:bodyPr/>
                    <a:lstStyle/>
                    <a:p>
                      <a:pPr algn="ctr" rtl="1"/>
                      <a:r>
                        <a:rPr lang="fa-IR" dirty="0" smtClean="0">
                          <a:cs typeface="B Nazanin" pitchFamily="2" charset="-78"/>
                        </a:rPr>
                        <a:t>250</a:t>
                      </a:r>
                      <a:endParaRPr lang="en-US" dirty="0">
                        <a:cs typeface="B Nazanin" pitchFamily="2" charset="-78"/>
                      </a:endParaRPr>
                    </a:p>
                  </a:txBody>
                  <a:tcPr/>
                </a:tc>
                <a:tc>
                  <a:txBody>
                    <a:bodyPr/>
                    <a:lstStyle/>
                    <a:p>
                      <a:pPr algn="ctr" rtl="1"/>
                      <a:r>
                        <a:rPr lang="fa-IR" dirty="0" smtClean="0">
                          <a:cs typeface="B Nazanin" pitchFamily="2" charset="-78"/>
                        </a:rPr>
                        <a:t>350</a:t>
                      </a:r>
                      <a:endParaRPr lang="en-US" dirty="0">
                        <a:cs typeface="B Nazanin" pitchFamily="2" charset="-78"/>
                      </a:endParaRPr>
                    </a:p>
                  </a:txBody>
                  <a:tcPr/>
                </a:tc>
                <a:tc>
                  <a:txBody>
                    <a:bodyPr/>
                    <a:lstStyle/>
                    <a:p>
                      <a:pPr algn="ctr" rtl="1"/>
                      <a:r>
                        <a:rPr lang="fa-IR" dirty="0" smtClean="0">
                          <a:cs typeface="B Nazanin" pitchFamily="2" charset="-78"/>
                        </a:rPr>
                        <a:t>تنفس</a:t>
                      </a:r>
                      <a:endParaRPr lang="en-US" dirty="0">
                        <a:cs typeface="B Nazanin" pitchFamily="2" charset="-78"/>
                      </a:endParaRPr>
                    </a:p>
                  </a:txBody>
                  <a:tcPr/>
                </a:tc>
                <a:extLst>
                  <a:ext uri="{0D108BD9-81ED-4DB2-BD59-A6C34878D82A}">
                    <a16:rowId xmlns:a16="http://schemas.microsoft.com/office/drawing/2014/main" val="10002"/>
                  </a:ext>
                </a:extLst>
              </a:tr>
              <a:tr h="546100">
                <a:tc>
                  <a:txBody>
                    <a:bodyPr/>
                    <a:lstStyle/>
                    <a:p>
                      <a:pPr algn="ctr" rtl="1"/>
                      <a:r>
                        <a:rPr lang="fa-IR" dirty="0" smtClean="0">
                          <a:cs typeface="B Nazanin" pitchFamily="2" charset="-78"/>
                        </a:rPr>
                        <a:t>500</a:t>
                      </a:r>
                      <a:endParaRPr lang="en-US" dirty="0">
                        <a:cs typeface="B Nazanin" pitchFamily="2" charset="-78"/>
                      </a:endParaRPr>
                    </a:p>
                  </a:txBody>
                  <a:tcPr/>
                </a:tc>
                <a:tc>
                  <a:txBody>
                    <a:bodyPr/>
                    <a:lstStyle/>
                    <a:p>
                      <a:pPr algn="ctr" rtl="1"/>
                      <a:r>
                        <a:rPr lang="fa-IR" dirty="0" smtClean="0">
                          <a:cs typeface="B Nazanin" pitchFamily="2" charset="-78"/>
                        </a:rPr>
                        <a:t>1200</a:t>
                      </a:r>
                      <a:endParaRPr lang="en-US" dirty="0">
                        <a:cs typeface="B Nazanin" pitchFamily="2" charset="-78"/>
                      </a:endParaRPr>
                    </a:p>
                  </a:txBody>
                  <a:tcPr/>
                </a:tc>
                <a:tc>
                  <a:txBody>
                    <a:bodyPr/>
                    <a:lstStyle/>
                    <a:p>
                      <a:pPr algn="ctr" rtl="1"/>
                      <a:r>
                        <a:rPr lang="fa-IR" dirty="0" smtClean="0">
                          <a:cs typeface="B Nazanin" pitchFamily="2" charset="-78"/>
                        </a:rPr>
                        <a:t>1500</a:t>
                      </a:r>
                      <a:endParaRPr lang="en-US" dirty="0">
                        <a:cs typeface="B Nazanin" pitchFamily="2" charset="-78"/>
                      </a:endParaRPr>
                    </a:p>
                  </a:txBody>
                  <a:tcPr/>
                </a:tc>
                <a:tc>
                  <a:txBody>
                    <a:bodyPr/>
                    <a:lstStyle/>
                    <a:p>
                      <a:pPr algn="ctr" rtl="1"/>
                      <a:r>
                        <a:rPr lang="fa-IR" dirty="0" smtClean="0">
                          <a:cs typeface="B Nazanin" pitchFamily="2" charset="-78"/>
                        </a:rPr>
                        <a:t>ادرار</a:t>
                      </a:r>
                      <a:endParaRPr lang="en-US" dirty="0">
                        <a:cs typeface="B Nazanin" pitchFamily="2" charset="-78"/>
                      </a:endParaRPr>
                    </a:p>
                  </a:txBody>
                  <a:tcPr/>
                </a:tc>
                <a:extLst>
                  <a:ext uri="{0D108BD9-81ED-4DB2-BD59-A6C34878D82A}">
                    <a16:rowId xmlns:a16="http://schemas.microsoft.com/office/drawing/2014/main" val="10003"/>
                  </a:ext>
                </a:extLst>
              </a:tr>
              <a:tr h="546100">
                <a:tc>
                  <a:txBody>
                    <a:bodyPr/>
                    <a:lstStyle/>
                    <a:p>
                      <a:pPr algn="ctr" rtl="1"/>
                      <a:r>
                        <a:rPr lang="fa-IR" dirty="0" smtClean="0">
                          <a:cs typeface="B Nazanin" pitchFamily="2" charset="-78"/>
                        </a:rPr>
                        <a:t>200</a:t>
                      </a:r>
                      <a:endParaRPr lang="en-US" dirty="0">
                        <a:cs typeface="B Nazanin" pitchFamily="2" charset="-78"/>
                      </a:endParaRPr>
                    </a:p>
                  </a:txBody>
                  <a:tcPr/>
                </a:tc>
                <a:tc>
                  <a:txBody>
                    <a:bodyPr/>
                    <a:lstStyle/>
                    <a:p>
                      <a:pPr algn="ctr" rtl="1"/>
                      <a:r>
                        <a:rPr lang="fa-IR" dirty="0" smtClean="0">
                          <a:cs typeface="B Nazanin" pitchFamily="2" charset="-78"/>
                        </a:rPr>
                        <a:t>200</a:t>
                      </a:r>
                      <a:endParaRPr lang="en-US" dirty="0">
                        <a:cs typeface="B Nazanin" pitchFamily="2" charset="-78"/>
                      </a:endParaRPr>
                    </a:p>
                  </a:txBody>
                  <a:tcPr/>
                </a:tc>
                <a:tc>
                  <a:txBody>
                    <a:bodyPr/>
                    <a:lstStyle/>
                    <a:p>
                      <a:pPr algn="ctr" rtl="1"/>
                      <a:r>
                        <a:rPr lang="fa-IR" dirty="0" smtClean="0">
                          <a:cs typeface="B Nazanin" pitchFamily="2" charset="-78"/>
                        </a:rPr>
                        <a:t>200</a:t>
                      </a:r>
                      <a:endParaRPr lang="en-US" dirty="0">
                        <a:cs typeface="B Nazanin" pitchFamily="2" charset="-78"/>
                      </a:endParaRPr>
                    </a:p>
                  </a:txBody>
                  <a:tcPr/>
                </a:tc>
                <a:tc>
                  <a:txBody>
                    <a:bodyPr/>
                    <a:lstStyle/>
                    <a:p>
                      <a:pPr algn="ctr" rtl="1"/>
                      <a:r>
                        <a:rPr lang="fa-IR" dirty="0" smtClean="0">
                          <a:cs typeface="B Nazanin" pitchFamily="2" charset="-78"/>
                        </a:rPr>
                        <a:t>مدفوع</a:t>
                      </a:r>
                      <a:endParaRPr lang="en-US" dirty="0">
                        <a:cs typeface="B Nazanin" pitchFamily="2" charset="-78"/>
                      </a:endParaRPr>
                    </a:p>
                  </a:txBody>
                  <a:tcPr/>
                </a:tc>
                <a:extLst>
                  <a:ext uri="{0D108BD9-81ED-4DB2-BD59-A6C34878D82A}">
                    <a16:rowId xmlns:a16="http://schemas.microsoft.com/office/drawing/2014/main" val="10004"/>
                  </a:ext>
                </a:extLst>
              </a:tr>
              <a:tr h="546100">
                <a:tc>
                  <a:txBody>
                    <a:bodyPr/>
                    <a:lstStyle/>
                    <a:p>
                      <a:pPr algn="ctr" rtl="1"/>
                      <a:r>
                        <a:rPr lang="fa-IR" dirty="0" smtClean="0">
                          <a:cs typeface="B Nazanin" pitchFamily="2" charset="-78"/>
                        </a:rPr>
                        <a:t>6700</a:t>
                      </a:r>
                      <a:endParaRPr lang="en-US" dirty="0">
                        <a:cs typeface="B Nazanin" pitchFamily="2" charset="-78"/>
                      </a:endParaRPr>
                    </a:p>
                  </a:txBody>
                  <a:tcPr/>
                </a:tc>
                <a:tc>
                  <a:txBody>
                    <a:bodyPr/>
                    <a:lstStyle/>
                    <a:p>
                      <a:pPr algn="ctr" rtl="1"/>
                      <a:r>
                        <a:rPr lang="fa-IR" dirty="0" smtClean="0">
                          <a:cs typeface="B Nazanin" pitchFamily="2" charset="-78"/>
                        </a:rPr>
                        <a:t>3400</a:t>
                      </a:r>
                      <a:endParaRPr lang="en-US" dirty="0">
                        <a:cs typeface="B Nazanin" pitchFamily="2" charset="-78"/>
                      </a:endParaRPr>
                    </a:p>
                  </a:txBody>
                  <a:tcPr/>
                </a:tc>
                <a:tc>
                  <a:txBody>
                    <a:bodyPr/>
                    <a:lstStyle/>
                    <a:p>
                      <a:pPr algn="ctr" rtl="1"/>
                      <a:r>
                        <a:rPr lang="fa-IR" dirty="0" smtClean="0">
                          <a:cs typeface="B Nazanin" pitchFamily="2" charset="-78"/>
                        </a:rPr>
                        <a:t>2500</a:t>
                      </a:r>
                      <a:endParaRPr lang="en-US" dirty="0">
                        <a:cs typeface="B Nazanin" pitchFamily="2" charset="-78"/>
                      </a:endParaRPr>
                    </a:p>
                  </a:txBody>
                  <a:tcPr/>
                </a:tc>
                <a:tc>
                  <a:txBody>
                    <a:bodyPr/>
                    <a:lstStyle/>
                    <a:p>
                      <a:pPr algn="ctr" rtl="1"/>
                      <a:r>
                        <a:rPr lang="fa-IR" dirty="0" smtClean="0">
                          <a:cs typeface="B Nazanin" pitchFamily="2" charset="-78"/>
                        </a:rPr>
                        <a:t>جمع</a:t>
                      </a:r>
                      <a:endParaRPr lang="en-US" dirty="0">
                        <a:cs typeface="B Nazanin" pitchFamily="2" charset="-78"/>
                      </a:endParaRPr>
                    </a:p>
                  </a:txBody>
                  <a:tcPr/>
                </a:tc>
                <a:extLst>
                  <a:ext uri="{0D108BD9-81ED-4DB2-BD59-A6C34878D82A}">
                    <a16:rowId xmlns:a16="http://schemas.microsoft.com/office/drawing/2014/main" val="10005"/>
                  </a:ext>
                </a:extLst>
              </a:tr>
            </a:tbl>
          </a:graphicData>
        </a:graphic>
      </p:graphicFrame>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584" y="5733256"/>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3"/>
          <a:srcRect t="11194" b="10656"/>
          <a:stretch/>
        </p:blipFill>
        <p:spPr>
          <a:xfrm>
            <a:off x="1403648" y="4989240"/>
            <a:ext cx="5804069" cy="182413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solidFill>
                  <a:srgbClr val="FF0000"/>
                </a:solidFill>
                <a:cs typeface="B Nazanin" pitchFamily="2" charset="-78"/>
              </a:rPr>
              <a:t>نشانه ها و خطرات ناشی از کاهش آب بدن</a:t>
            </a:r>
            <a:endParaRPr lang="en-US" dirty="0">
              <a:solidFill>
                <a:srgbClr val="FF0000"/>
              </a:solidFill>
              <a:cs typeface="B Nazanin" pitchFamily="2" charset="-78"/>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17238506"/>
              </p:ext>
            </p:extLst>
          </p:nvPr>
        </p:nvGraphicFramePr>
        <p:xfrm>
          <a:off x="381000" y="1752598"/>
          <a:ext cx="8305800" cy="4671062"/>
        </p:xfrm>
        <a:graphic>
          <a:graphicData uri="http://schemas.openxmlformats.org/drawingml/2006/table">
            <a:tbl>
              <a:tblPr firstRow="1" bandRow="1">
                <a:tableStyleId>{5C22544A-7EE6-4342-B048-85BDC9FD1C3A}</a:tableStyleId>
              </a:tblPr>
              <a:tblGrid>
                <a:gridCol w="6708530">
                  <a:extLst>
                    <a:ext uri="{9D8B030D-6E8A-4147-A177-3AD203B41FA5}">
                      <a16:colId xmlns:a16="http://schemas.microsoft.com/office/drawing/2014/main" val="20000"/>
                    </a:ext>
                  </a:extLst>
                </a:gridCol>
                <a:gridCol w="1597270">
                  <a:extLst>
                    <a:ext uri="{9D8B030D-6E8A-4147-A177-3AD203B41FA5}">
                      <a16:colId xmlns:a16="http://schemas.microsoft.com/office/drawing/2014/main" val="20001"/>
                    </a:ext>
                  </a:extLst>
                </a:gridCol>
              </a:tblGrid>
              <a:tr h="684763">
                <a:tc>
                  <a:txBody>
                    <a:bodyPr/>
                    <a:lstStyle/>
                    <a:p>
                      <a:pPr algn="ctr" rtl="1"/>
                      <a:r>
                        <a:rPr lang="fa-IR" dirty="0" smtClean="0">
                          <a:cs typeface="B Nazanin" pitchFamily="2" charset="-78"/>
                        </a:rPr>
                        <a:t>علایم و خطرات احتمالی</a:t>
                      </a:r>
                      <a:endParaRPr lang="en-US" dirty="0">
                        <a:cs typeface="B Nazanin" pitchFamily="2" charset="-78"/>
                      </a:endParaRPr>
                    </a:p>
                  </a:txBody>
                  <a:tcPr/>
                </a:tc>
                <a:tc>
                  <a:txBody>
                    <a:bodyPr/>
                    <a:lstStyle/>
                    <a:p>
                      <a:pPr algn="ctr" rtl="1"/>
                      <a:r>
                        <a:rPr lang="fa-IR" dirty="0" smtClean="0">
                          <a:cs typeface="B Nazanin" pitchFamily="2" charset="-78"/>
                        </a:rPr>
                        <a:t>کاهش آب برحسب وزن بدن</a:t>
                      </a:r>
                      <a:endParaRPr lang="en-US" dirty="0">
                        <a:cs typeface="B Nazanin" pitchFamily="2" charset="-78"/>
                      </a:endParaRPr>
                    </a:p>
                  </a:txBody>
                  <a:tcPr/>
                </a:tc>
                <a:extLst>
                  <a:ext uri="{0D108BD9-81ED-4DB2-BD59-A6C34878D82A}">
                    <a16:rowId xmlns:a16="http://schemas.microsoft.com/office/drawing/2014/main" val="10000"/>
                  </a:ext>
                </a:extLst>
              </a:tr>
              <a:tr h="550256">
                <a:tc>
                  <a:txBody>
                    <a:bodyPr/>
                    <a:lstStyle/>
                    <a:p>
                      <a:pPr algn="ctr" rtl="1"/>
                      <a:r>
                        <a:rPr lang="fa-IR" dirty="0" smtClean="0">
                          <a:cs typeface="B Nazanin" pitchFamily="2" charset="-78"/>
                        </a:rPr>
                        <a:t>خطری ندارد</a:t>
                      </a:r>
                      <a:endParaRPr lang="en-US" dirty="0">
                        <a:cs typeface="B Nazanin" pitchFamily="2" charset="-78"/>
                      </a:endParaRPr>
                    </a:p>
                  </a:txBody>
                  <a:tcPr/>
                </a:tc>
                <a:tc>
                  <a:txBody>
                    <a:bodyPr/>
                    <a:lstStyle/>
                    <a:p>
                      <a:pPr algn="ctr" rtl="1"/>
                      <a:r>
                        <a:rPr lang="fa-IR" dirty="0" smtClean="0">
                          <a:cs typeface="B Nazanin" pitchFamily="2" charset="-78"/>
                        </a:rPr>
                        <a:t>تا 2%</a:t>
                      </a:r>
                      <a:endParaRPr lang="en-US" dirty="0">
                        <a:cs typeface="B Nazanin" pitchFamily="2" charset="-78"/>
                      </a:endParaRPr>
                    </a:p>
                  </a:txBody>
                  <a:tcPr/>
                </a:tc>
                <a:extLst>
                  <a:ext uri="{0D108BD9-81ED-4DB2-BD59-A6C34878D82A}">
                    <a16:rowId xmlns:a16="http://schemas.microsoft.com/office/drawing/2014/main" val="10001"/>
                  </a:ext>
                </a:extLst>
              </a:tr>
              <a:tr h="550256">
                <a:tc>
                  <a:txBody>
                    <a:bodyPr/>
                    <a:lstStyle/>
                    <a:p>
                      <a:pPr algn="ctr" rtl="1"/>
                      <a:r>
                        <a:rPr lang="fa-IR" dirty="0" smtClean="0">
                          <a:cs typeface="B Nazanin" pitchFamily="2" charset="-78"/>
                        </a:rPr>
                        <a:t>تشنگی و ضعف عمومی</a:t>
                      </a:r>
                      <a:endParaRPr lang="en-US" dirty="0">
                        <a:cs typeface="B Nazanin" pitchFamily="2" charset="-78"/>
                      </a:endParaRPr>
                    </a:p>
                  </a:txBody>
                  <a:tcPr/>
                </a:tc>
                <a:tc>
                  <a:txBody>
                    <a:bodyPr/>
                    <a:lstStyle/>
                    <a:p>
                      <a:pPr algn="ctr" rtl="1"/>
                      <a:r>
                        <a:rPr lang="fa-IR" dirty="0" smtClean="0">
                          <a:cs typeface="B Nazanin" pitchFamily="2" charset="-78"/>
                        </a:rPr>
                        <a:t>2 تا 4%</a:t>
                      </a:r>
                      <a:endParaRPr lang="en-US" dirty="0">
                        <a:cs typeface="B Nazanin" pitchFamily="2" charset="-78"/>
                      </a:endParaRPr>
                    </a:p>
                  </a:txBody>
                  <a:tcPr/>
                </a:tc>
                <a:extLst>
                  <a:ext uri="{0D108BD9-81ED-4DB2-BD59-A6C34878D82A}">
                    <a16:rowId xmlns:a16="http://schemas.microsoft.com/office/drawing/2014/main" val="10002"/>
                  </a:ext>
                </a:extLst>
              </a:tr>
              <a:tr h="550256">
                <a:tc>
                  <a:txBody>
                    <a:bodyPr/>
                    <a:lstStyle/>
                    <a:p>
                      <a:pPr algn="ctr" rtl="1"/>
                      <a:r>
                        <a:rPr lang="fa-IR" dirty="0" smtClean="0">
                          <a:cs typeface="B Nazanin" pitchFamily="2" charset="-78"/>
                        </a:rPr>
                        <a:t>کاهش استقامت</a:t>
                      </a:r>
                      <a:r>
                        <a:rPr lang="fa-IR" baseline="0" dirty="0" smtClean="0">
                          <a:cs typeface="B Nazanin" pitchFamily="2" charset="-78"/>
                        </a:rPr>
                        <a:t> عضلات، از دست رفتن واکنش های هیجانی، بی تابی، قرمز شدن پوست</a:t>
                      </a:r>
                      <a:endParaRPr lang="en-US" dirty="0">
                        <a:cs typeface="B Nazanin" pitchFamily="2" charset="-78"/>
                      </a:endParaRPr>
                    </a:p>
                  </a:txBody>
                  <a:tcPr/>
                </a:tc>
                <a:tc>
                  <a:txBody>
                    <a:bodyPr/>
                    <a:lstStyle/>
                    <a:p>
                      <a:pPr algn="ctr" rtl="1"/>
                      <a:r>
                        <a:rPr lang="fa-IR" dirty="0" smtClean="0">
                          <a:cs typeface="B Nazanin" pitchFamily="2" charset="-78"/>
                        </a:rPr>
                        <a:t>4 تا 6%</a:t>
                      </a:r>
                      <a:endParaRPr lang="en-US" dirty="0">
                        <a:cs typeface="B Nazanin" pitchFamily="2" charset="-78"/>
                      </a:endParaRPr>
                    </a:p>
                  </a:txBody>
                  <a:tcPr/>
                </a:tc>
                <a:extLst>
                  <a:ext uri="{0D108BD9-81ED-4DB2-BD59-A6C34878D82A}">
                    <a16:rowId xmlns:a16="http://schemas.microsoft.com/office/drawing/2014/main" val="10003"/>
                  </a:ext>
                </a:extLst>
              </a:tr>
              <a:tr h="550256">
                <a:tc>
                  <a:txBody>
                    <a:bodyPr/>
                    <a:lstStyle/>
                    <a:p>
                      <a:pPr algn="ctr" rtl="1"/>
                      <a:r>
                        <a:rPr lang="fa-IR" dirty="0" smtClean="0">
                          <a:cs typeface="B Nazanin" pitchFamily="2" charset="-78"/>
                        </a:rPr>
                        <a:t>چروک خوردن پوست، سردرد، سرگیجه، کند شدن عمق تنفس(نفس نفس زدن)</a:t>
                      </a:r>
                      <a:endParaRPr lang="en-US" dirty="0">
                        <a:cs typeface="B Nazanin" pitchFamily="2" charset="-78"/>
                      </a:endParaRPr>
                    </a:p>
                  </a:txBody>
                  <a:tcPr/>
                </a:tc>
                <a:tc>
                  <a:txBody>
                    <a:bodyPr/>
                    <a:lstStyle/>
                    <a:p>
                      <a:pPr algn="ctr" rtl="1"/>
                      <a:r>
                        <a:rPr lang="fa-IR" dirty="0" smtClean="0">
                          <a:cs typeface="B Nazanin" pitchFamily="2" charset="-78"/>
                        </a:rPr>
                        <a:t>6 تا 8%</a:t>
                      </a:r>
                      <a:endParaRPr lang="en-US" dirty="0">
                        <a:cs typeface="B Nazanin" pitchFamily="2" charset="-78"/>
                      </a:endParaRPr>
                    </a:p>
                  </a:txBody>
                  <a:tcPr/>
                </a:tc>
                <a:extLst>
                  <a:ext uri="{0D108BD9-81ED-4DB2-BD59-A6C34878D82A}">
                    <a16:rowId xmlns:a16="http://schemas.microsoft.com/office/drawing/2014/main" val="10004"/>
                  </a:ext>
                </a:extLst>
              </a:tr>
              <a:tr h="550256">
                <a:tc>
                  <a:txBody>
                    <a:bodyPr/>
                    <a:lstStyle/>
                    <a:p>
                      <a:pPr algn="ctr" rtl="1"/>
                      <a:r>
                        <a:rPr lang="fa-IR" dirty="0" smtClean="0">
                          <a:cs typeface="B Nazanin" pitchFamily="2" charset="-78"/>
                        </a:rPr>
                        <a:t>تورم در زبان، اسپاسم عضلانی</a:t>
                      </a:r>
                      <a:endParaRPr lang="en-US" dirty="0">
                        <a:cs typeface="B Nazanin" pitchFamily="2" charset="-78"/>
                      </a:endParaRPr>
                    </a:p>
                  </a:txBody>
                  <a:tcPr/>
                </a:tc>
                <a:tc>
                  <a:txBody>
                    <a:bodyPr/>
                    <a:lstStyle/>
                    <a:p>
                      <a:pPr algn="ctr" rtl="1"/>
                      <a:r>
                        <a:rPr lang="fa-IR" dirty="0" smtClean="0">
                          <a:cs typeface="B Nazanin" pitchFamily="2" charset="-78"/>
                        </a:rPr>
                        <a:t>8 تا 12%</a:t>
                      </a:r>
                      <a:endParaRPr lang="en-US" dirty="0">
                        <a:cs typeface="B Nazanin" pitchFamily="2" charset="-78"/>
                      </a:endParaRPr>
                    </a:p>
                  </a:txBody>
                  <a:tcPr/>
                </a:tc>
                <a:extLst>
                  <a:ext uri="{0D108BD9-81ED-4DB2-BD59-A6C34878D82A}">
                    <a16:rowId xmlns:a16="http://schemas.microsoft.com/office/drawing/2014/main" val="10005"/>
                  </a:ext>
                </a:extLst>
              </a:tr>
              <a:tr h="684763">
                <a:tc>
                  <a:txBody>
                    <a:bodyPr/>
                    <a:lstStyle/>
                    <a:p>
                      <a:pPr algn="ctr" rtl="1"/>
                      <a:r>
                        <a:rPr lang="fa-IR" dirty="0" smtClean="0">
                          <a:cs typeface="B Nazanin" pitchFamily="2" charset="-78"/>
                        </a:rPr>
                        <a:t>چین و چروک شدن زبان، گود رفتن</a:t>
                      </a:r>
                      <a:r>
                        <a:rPr lang="fa-IR" baseline="0" dirty="0" smtClean="0">
                          <a:cs typeface="B Nazanin" pitchFamily="2" charset="-78"/>
                        </a:rPr>
                        <a:t> چشم ها، تار شدن دید چشم، ناتوانی در بلع، دردناک شدن مجاری ادراری هنگام دفع</a:t>
                      </a:r>
                      <a:endParaRPr lang="en-US" dirty="0">
                        <a:cs typeface="B Nazanin" pitchFamily="2" charset="-78"/>
                      </a:endParaRPr>
                    </a:p>
                  </a:txBody>
                  <a:tcPr/>
                </a:tc>
                <a:tc>
                  <a:txBody>
                    <a:bodyPr/>
                    <a:lstStyle/>
                    <a:p>
                      <a:pPr algn="ctr" rtl="1"/>
                      <a:r>
                        <a:rPr lang="fa-IR" dirty="0" smtClean="0">
                          <a:cs typeface="B Nazanin" pitchFamily="2" charset="-78"/>
                        </a:rPr>
                        <a:t>12 تا 15%</a:t>
                      </a:r>
                      <a:endParaRPr lang="en-US" dirty="0">
                        <a:cs typeface="B Nazanin" pitchFamily="2" charset="-78"/>
                      </a:endParaRPr>
                    </a:p>
                  </a:txBody>
                  <a:tcPr/>
                </a:tc>
                <a:extLst>
                  <a:ext uri="{0D108BD9-81ED-4DB2-BD59-A6C34878D82A}">
                    <a16:rowId xmlns:a16="http://schemas.microsoft.com/office/drawing/2014/main" val="10006"/>
                  </a:ext>
                </a:extLst>
              </a:tr>
              <a:tr h="550256">
                <a:tc>
                  <a:txBody>
                    <a:bodyPr/>
                    <a:lstStyle/>
                    <a:p>
                      <a:pPr algn="ctr" rtl="1"/>
                      <a:r>
                        <a:rPr lang="fa-IR" dirty="0" smtClean="0">
                          <a:cs typeface="B Nazanin" pitchFamily="2" charset="-78"/>
                        </a:rPr>
                        <a:t>بی حسی، ترک خوردن</a:t>
                      </a:r>
                      <a:r>
                        <a:rPr lang="fa-IR" baseline="0" dirty="0" smtClean="0">
                          <a:cs typeface="B Nazanin" pitchFamily="2" charset="-78"/>
                        </a:rPr>
                        <a:t> پوست، ناتوانی در ادرار، سفت شدن پلک ها، کری، و نهایتا مرگ</a:t>
                      </a:r>
                      <a:endParaRPr lang="en-US" dirty="0">
                        <a:cs typeface="B Nazanin" pitchFamily="2" charset="-78"/>
                      </a:endParaRPr>
                    </a:p>
                  </a:txBody>
                  <a:tcPr/>
                </a:tc>
                <a:tc>
                  <a:txBody>
                    <a:bodyPr/>
                    <a:lstStyle/>
                    <a:p>
                      <a:pPr algn="ctr" rtl="1"/>
                      <a:r>
                        <a:rPr lang="fa-IR" dirty="0" smtClean="0">
                          <a:cs typeface="B Nazanin" pitchFamily="2" charset="-78"/>
                        </a:rPr>
                        <a:t>15 تا 20%</a:t>
                      </a:r>
                      <a:endParaRPr lang="en-US" dirty="0">
                        <a:cs typeface="B Nazanin" pitchFamily="2" charset="-78"/>
                      </a:endParaRPr>
                    </a:p>
                  </a:txBody>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318926"/>
            <a:ext cx="7467600" cy="1143000"/>
          </a:xfrm>
        </p:spPr>
        <p:txBody>
          <a:bodyPr>
            <a:normAutofit/>
          </a:bodyPr>
          <a:lstStyle/>
          <a:p>
            <a:pPr algn="ctr"/>
            <a:r>
              <a:rPr lang="fa-IR" sz="5400" b="1" dirty="0" smtClean="0">
                <a:solidFill>
                  <a:srgbClr val="FF0000"/>
                </a:solidFill>
                <a:cs typeface="B Nazanin" pitchFamily="2" charset="-78"/>
              </a:rPr>
              <a:t>فیبر</a:t>
            </a:r>
            <a:endParaRPr lang="fa-IR" sz="5400" b="1" dirty="0">
              <a:solidFill>
                <a:srgbClr val="FF0000"/>
              </a:solidFill>
              <a:cs typeface="B Nazanin" pitchFamily="2" charset="-78"/>
            </a:endParaRPr>
          </a:p>
        </p:txBody>
      </p:sp>
      <p:sp>
        <p:nvSpPr>
          <p:cNvPr id="3" name="TextBox 2"/>
          <p:cNvSpPr txBox="1"/>
          <p:nvPr/>
        </p:nvSpPr>
        <p:spPr>
          <a:xfrm>
            <a:off x="357158" y="1847721"/>
            <a:ext cx="7971473" cy="4893647"/>
          </a:xfrm>
          <a:prstGeom prst="rect">
            <a:avLst/>
          </a:prstGeom>
          <a:noFill/>
        </p:spPr>
        <p:txBody>
          <a:bodyPr wrap="square" rtlCol="1">
            <a:spAutoFit/>
          </a:bodyPr>
          <a:lstStyle/>
          <a:p>
            <a:pPr algn="just" rtl="1"/>
            <a:r>
              <a:rPr lang="fa-IR" sz="2400" dirty="0" smtClean="0">
                <a:cs typeface="B Nazanin" pitchFamily="2" charset="-78"/>
              </a:rPr>
              <a:t>فیبر ماده ای است که مرتباً از سوی جامعه پزشکی و سلامت نام آن را می شنوید. فیبر نوع خاصی از کربوهیدرات است که در غذاهای گیاهی مثل سبزیجات و غلات به مقدار زیاد وجود دارد و بدن نمی تواند تمامی آنها را به راحتی هضم کند. با اینکه فیبر به راحتی در بدن هضم نمی شود اما نقش موثری را در سلامت افراد دارد. با اینکه به نظر می آید خوردن چنین چیزی که هضم هم نمی شود کاری بی فایده است، اما باید بدانید فواید بسیاری برای بدن انسان دارد. در واقع دو نوع فیبر وجود دارد: فیبر محلول و فیبر غیر محلول. فیبر محلول در آب حل می شود (همانطور که از نامش پیداست) و در معده به شکل ماده ای ژله ای در می آید و با اینکه تصور چنین چیزی چندش آور است اما به این نوع فیبر نیاز دارید. از طرف دیگر فیبر غیر محلول تقریبا سالم و دست نخورده از دستگاه گوارش عبور می کند. خبر خوب اینکه غذاهای سرشار از فیبر تقریبا هر دو نوع محلول و غیر محلول را در خود دارند بنابراین نیاز نیست خیلی در انتخاب غذای حاوی فیبر وسواس به خرج دهید و نگران دریافت به اندازه هر دو نوع فیبر باشید.</a:t>
            </a:r>
            <a:endParaRPr lang="fa-IR" sz="2400" dirty="0">
              <a:cs typeface="B Nazanin" pitchFamily="2" charset="-78"/>
            </a:endParaRPr>
          </a:p>
        </p:txBody>
      </p:sp>
      <p:pic>
        <p:nvPicPr>
          <p:cNvPr id="4" name="Picture 3"/>
          <p:cNvPicPr>
            <a:picLocks noChangeAspect="1"/>
          </p:cNvPicPr>
          <p:nvPr/>
        </p:nvPicPr>
        <p:blipFill>
          <a:blip r:embed="rId2"/>
          <a:stretch>
            <a:fillRect/>
          </a:stretch>
        </p:blipFill>
        <p:spPr>
          <a:xfrm>
            <a:off x="357158" y="0"/>
            <a:ext cx="3351287" cy="18836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382" y="152400"/>
            <a:ext cx="7467600" cy="1143000"/>
          </a:xfrm>
        </p:spPr>
        <p:txBody>
          <a:bodyPr>
            <a:normAutofit/>
          </a:bodyPr>
          <a:lstStyle/>
          <a:p>
            <a:pPr algn="ctr" rtl="1"/>
            <a:r>
              <a:rPr lang="fa-IR" sz="4000" dirty="0" smtClean="0">
                <a:solidFill>
                  <a:srgbClr val="FF0000"/>
                </a:solidFill>
                <a:cs typeface="B Nazanin" pitchFamily="2" charset="-78"/>
              </a:rPr>
              <a:t>چرا تغذیه ؟</a:t>
            </a:r>
            <a:endParaRPr lang="en-US" sz="4000" dirty="0">
              <a:solidFill>
                <a:srgbClr val="FF0000"/>
              </a:solidFill>
              <a:cs typeface="B Nazanin" pitchFamily="2" charset="-78"/>
            </a:endParaRPr>
          </a:p>
        </p:txBody>
      </p:sp>
      <p:sp>
        <p:nvSpPr>
          <p:cNvPr id="3" name="Content Placeholder 2"/>
          <p:cNvSpPr>
            <a:spLocks noGrp="1"/>
          </p:cNvSpPr>
          <p:nvPr>
            <p:ph sz="quarter" idx="1"/>
          </p:nvPr>
        </p:nvSpPr>
        <p:spPr>
          <a:xfrm>
            <a:off x="899592" y="1600200"/>
            <a:ext cx="7467600" cy="4873752"/>
          </a:xfrm>
        </p:spPr>
        <p:txBody>
          <a:bodyPr/>
          <a:lstStyle/>
          <a:p>
            <a:pPr algn="r" rtl="1">
              <a:buFont typeface="Wingdings" pitchFamily="2" charset="2"/>
              <a:buChar char="ü"/>
            </a:pPr>
            <a:r>
              <a:rPr lang="fa-IR" dirty="0" smtClean="0">
                <a:cs typeface="B Nazanin" pitchFamily="2" charset="-78"/>
              </a:rPr>
              <a:t>برطرف کردن حس گرسنگی</a:t>
            </a:r>
          </a:p>
          <a:p>
            <a:pPr algn="r" rtl="1">
              <a:buFont typeface="Wingdings" pitchFamily="2" charset="2"/>
              <a:buChar char="ü"/>
            </a:pPr>
            <a:r>
              <a:rPr lang="fa-IR" dirty="0" smtClean="0">
                <a:cs typeface="B Nazanin" pitchFamily="2" charset="-78"/>
              </a:rPr>
              <a:t>لذت بردن</a:t>
            </a:r>
          </a:p>
          <a:p>
            <a:pPr algn="r" rtl="1">
              <a:buFont typeface="Wingdings" pitchFamily="2" charset="2"/>
              <a:buChar char="ü"/>
            </a:pPr>
            <a:r>
              <a:rPr lang="fa-IR" dirty="0" smtClean="0">
                <a:cs typeface="B Nazanin" pitchFamily="2" charset="-78"/>
              </a:rPr>
              <a:t>تامین انرژی و سوخت مورد نیاز بدن</a:t>
            </a:r>
          </a:p>
          <a:p>
            <a:pPr algn="r" rtl="1">
              <a:buFont typeface="Wingdings" pitchFamily="2" charset="2"/>
              <a:buChar char="ü"/>
            </a:pPr>
            <a:r>
              <a:rPr lang="fa-IR" dirty="0" smtClean="0">
                <a:cs typeface="B Nazanin" pitchFamily="2" charset="-78"/>
              </a:rPr>
              <a:t>تامین مواد لازم برای رشد و نمو</a:t>
            </a:r>
          </a:p>
          <a:p>
            <a:pPr algn="r" rtl="1">
              <a:buFont typeface="Wingdings" pitchFamily="2" charset="2"/>
              <a:buChar char="ü"/>
            </a:pPr>
            <a:r>
              <a:rPr lang="fa-IR" dirty="0" smtClean="0">
                <a:cs typeface="B Nazanin" pitchFamily="2" charset="-78"/>
              </a:rPr>
              <a:t> ترمیم بافت های آسیب دیده</a:t>
            </a:r>
          </a:p>
          <a:p>
            <a:pPr algn="r" rtl="1">
              <a:buFont typeface="Wingdings" pitchFamily="2" charset="2"/>
              <a:buChar char="ü"/>
            </a:pPr>
            <a:r>
              <a:rPr lang="fa-IR" dirty="0" smtClean="0">
                <a:cs typeface="B Nazanin" pitchFamily="2" charset="-78"/>
              </a:rPr>
              <a:t>کمک به ترشحات غدد</a:t>
            </a:r>
          </a:p>
          <a:p>
            <a:pPr algn="r" rtl="1">
              <a:buFont typeface="Wingdings" pitchFamily="2" charset="2"/>
              <a:buChar char="ü"/>
            </a:pPr>
            <a:r>
              <a:rPr lang="fa-IR" dirty="0" smtClean="0">
                <a:cs typeface="B Nazanin" pitchFamily="2" charset="-78"/>
              </a:rPr>
              <a:t>ذخیره برای مواقع مورد لزوم</a:t>
            </a:r>
          </a:p>
          <a:p>
            <a:pPr algn="r" rtl="1">
              <a:buFont typeface="Wingdings" pitchFamily="2" charset="2"/>
              <a:buChar char="ü"/>
            </a:pPr>
            <a:r>
              <a:rPr lang="fa-IR" dirty="0" smtClean="0">
                <a:cs typeface="B Nazanin" pitchFamily="2" charset="-78"/>
              </a:rPr>
              <a:t>تامین ویتامین ها و مواد معدنی که برای رشد و تنظیم واکنش های مختلف بدن ضروری می باشد</a:t>
            </a:r>
            <a:endParaRPr lang="en-US" dirty="0">
              <a:cs typeface="B Nazanin" pitchFamily="2" charset="-7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79512" y="1439416"/>
            <a:ext cx="4388532" cy="314171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8140"/>
            <a:ext cx="7467600" cy="1143000"/>
          </a:xfrm>
        </p:spPr>
        <p:txBody>
          <a:bodyPr>
            <a:normAutofit/>
          </a:bodyPr>
          <a:lstStyle/>
          <a:p>
            <a:pPr algn="ctr" rtl="1"/>
            <a:r>
              <a:rPr lang="fa-IR" sz="3600" dirty="0" smtClean="0">
                <a:solidFill>
                  <a:srgbClr val="FF0000"/>
                </a:solidFill>
                <a:cs typeface="B Nazanin" pitchFamily="2" charset="-78"/>
              </a:rPr>
              <a:t>تعاریف</a:t>
            </a:r>
            <a:endParaRPr lang="en-US" sz="3600" dirty="0">
              <a:solidFill>
                <a:srgbClr val="FF0000"/>
              </a:solidFill>
              <a:cs typeface="B Nazanin" pitchFamily="2" charset="-78"/>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07504" y="48140"/>
            <a:ext cx="3459248" cy="2804796"/>
          </a:xfrm>
          <a:prstGeom prst="rect">
            <a:avLst/>
          </a:prstGeom>
        </p:spPr>
      </p:pic>
      <p:sp>
        <p:nvSpPr>
          <p:cNvPr id="7" name="Content Placeholder 2"/>
          <p:cNvSpPr>
            <a:spLocks noGrp="1"/>
          </p:cNvSpPr>
          <p:nvPr>
            <p:ph sz="quarter" idx="1"/>
          </p:nvPr>
        </p:nvSpPr>
        <p:spPr>
          <a:xfrm>
            <a:off x="457200" y="1600200"/>
            <a:ext cx="7467600" cy="4873752"/>
          </a:xfrm>
        </p:spPr>
        <p:txBody>
          <a:bodyPr/>
          <a:lstStyle/>
          <a:p>
            <a:pPr algn="r" rtl="1">
              <a:lnSpc>
                <a:spcPct val="150000"/>
              </a:lnSpc>
              <a:buFont typeface="Wingdings" pitchFamily="2" charset="2"/>
              <a:buChar char="ü"/>
            </a:pPr>
            <a:r>
              <a:rPr lang="fa-IR" dirty="0" smtClean="0">
                <a:solidFill>
                  <a:srgbClr val="FF0000"/>
                </a:solidFill>
                <a:cs typeface="B Nazanin" pitchFamily="2" charset="-78"/>
              </a:rPr>
              <a:t>غذا:  </a:t>
            </a:r>
            <a:r>
              <a:rPr lang="fa-IR" dirty="0" smtClean="0">
                <a:cs typeface="B Nazanin" pitchFamily="2" charset="-78"/>
              </a:rPr>
              <a:t>آنچه که به  عنوان خوراکی مصرف می شود.</a:t>
            </a:r>
          </a:p>
          <a:p>
            <a:pPr algn="r" rtl="1">
              <a:lnSpc>
                <a:spcPct val="150000"/>
              </a:lnSpc>
              <a:buFont typeface="Wingdings" pitchFamily="2" charset="2"/>
              <a:buChar char="ü"/>
            </a:pPr>
            <a:endParaRPr lang="fa-IR" dirty="0" smtClean="0">
              <a:cs typeface="B Nazanin" pitchFamily="2" charset="-78"/>
            </a:endParaRPr>
          </a:p>
          <a:p>
            <a:pPr algn="r" rtl="1">
              <a:lnSpc>
                <a:spcPct val="150000"/>
              </a:lnSpc>
              <a:buFont typeface="Wingdings" pitchFamily="2" charset="2"/>
              <a:buChar char="ü"/>
            </a:pPr>
            <a:r>
              <a:rPr lang="fa-IR" dirty="0" smtClean="0">
                <a:solidFill>
                  <a:srgbClr val="FF0000"/>
                </a:solidFill>
                <a:cs typeface="B Nazanin" pitchFamily="2" charset="-78"/>
              </a:rPr>
              <a:t>ماده غذایی:  </a:t>
            </a:r>
            <a:r>
              <a:rPr lang="fa-IR" dirty="0" smtClean="0">
                <a:cs typeface="B Nazanin" pitchFamily="2" charset="-78"/>
              </a:rPr>
              <a:t>مولکول هایی که در اثر گوارش غذاها ایجاد می شوند و پس از جذب به محیط سلولی میرسند.</a:t>
            </a:r>
          </a:p>
          <a:p>
            <a:pPr algn="r" rtl="1">
              <a:lnSpc>
                <a:spcPct val="150000"/>
              </a:lnSpc>
              <a:buFont typeface="Wingdings" pitchFamily="2" charset="2"/>
              <a:buChar char="ü"/>
            </a:pPr>
            <a:endParaRPr lang="fa-IR" dirty="0" smtClean="0">
              <a:cs typeface="B Nazanin" pitchFamily="2" charset="-78"/>
            </a:endParaRPr>
          </a:p>
          <a:p>
            <a:pPr algn="r" rtl="1">
              <a:lnSpc>
                <a:spcPct val="150000"/>
              </a:lnSpc>
              <a:buFont typeface="Wingdings" pitchFamily="2" charset="2"/>
              <a:buChar char="ü"/>
            </a:pPr>
            <a:r>
              <a:rPr lang="fa-IR" dirty="0" smtClean="0">
                <a:solidFill>
                  <a:srgbClr val="FF0000"/>
                </a:solidFill>
                <a:cs typeface="B Nazanin" pitchFamily="2" charset="-78"/>
              </a:rPr>
              <a:t>جیره غذایی:  </a:t>
            </a:r>
            <a:r>
              <a:rPr lang="fa-IR" dirty="0" smtClean="0">
                <a:cs typeface="B Nazanin" pitchFamily="2" charset="-78"/>
              </a:rPr>
              <a:t>به کلیه مواد غذایی و خوراکی که فرد در طول شبانه روز مصرف می کند تا نیازهای بدنش برآورده شود.</a:t>
            </a:r>
            <a:endParaRPr lang="en-US" dirty="0">
              <a:cs typeface="B Nazanin"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7467600" cy="1143000"/>
          </a:xfrm>
        </p:spPr>
        <p:txBody>
          <a:bodyPr>
            <a:normAutofit/>
          </a:bodyPr>
          <a:lstStyle/>
          <a:p>
            <a:pPr algn="ctr" rtl="1"/>
            <a:r>
              <a:rPr lang="fa-IR" sz="4000" dirty="0" smtClean="0">
                <a:solidFill>
                  <a:srgbClr val="FF0000"/>
                </a:solidFill>
                <a:cs typeface="B Nazanin" pitchFamily="2" charset="-78"/>
              </a:rPr>
              <a:t>ترکیبات شیمیایی بدن یک انسان بالغ</a:t>
            </a:r>
            <a:endParaRPr lang="en-US" sz="4000" dirty="0">
              <a:solidFill>
                <a:srgbClr val="FF0000"/>
              </a:solidFill>
              <a:cs typeface="B Nazanin" pitchFamily="2" charset="-78"/>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a:srcRect t="4667" b="12684"/>
          <a:stretch/>
        </p:blipFill>
        <p:spPr>
          <a:xfrm rot="21429517">
            <a:off x="171593" y="3494875"/>
            <a:ext cx="5192618" cy="3047655"/>
          </a:xfrm>
          <a:prstGeom prst="rect">
            <a:avLst/>
          </a:prstGeom>
        </p:spPr>
      </p:pic>
      <p:sp>
        <p:nvSpPr>
          <p:cNvPr id="7" name="Content Placeholder 2"/>
          <p:cNvSpPr>
            <a:spLocks noGrp="1"/>
          </p:cNvSpPr>
          <p:nvPr>
            <p:ph sz="quarter" idx="1"/>
          </p:nvPr>
        </p:nvSpPr>
        <p:spPr>
          <a:xfrm>
            <a:off x="992832" y="1600200"/>
            <a:ext cx="7467600" cy="4873752"/>
          </a:xfrm>
        </p:spPr>
        <p:txBody>
          <a:bodyPr/>
          <a:lstStyle/>
          <a:p>
            <a:pPr algn="r" rtl="1">
              <a:buFont typeface="Wingdings" pitchFamily="2" charset="2"/>
              <a:buChar char="ü"/>
            </a:pPr>
            <a:r>
              <a:rPr lang="fa-IR" dirty="0" smtClean="0">
                <a:cs typeface="B Nazanin" pitchFamily="2" charset="-78"/>
              </a:rPr>
              <a:t>آب</a:t>
            </a:r>
            <a:r>
              <a:rPr lang="fa-IR" dirty="0" smtClean="0">
                <a:cs typeface="B Nazanin" pitchFamily="2" charset="-78"/>
              </a:rPr>
              <a:t>............................. بیش از حدود 62%</a:t>
            </a:r>
            <a:endParaRPr lang="fa-IR" dirty="0" smtClean="0">
              <a:cs typeface="B Nazanin" pitchFamily="2" charset="-78"/>
            </a:endParaRPr>
          </a:p>
          <a:p>
            <a:pPr algn="r" rtl="1">
              <a:buFont typeface="Wingdings" pitchFamily="2" charset="2"/>
              <a:buChar char="ü"/>
            </a:pPr>
            <a:endParaRPr lang="fa-IR" dirty="0" smtClean="0">
              <a:cs typeface="B Nazanin" pitchFamily="2" charset="-78"/>
            </a:endParaRPr>
          </a:p>
          <a:p>
            <a:pPr algn="r" rtl="1">
              <a:buFont typeface="Wingdings" pitchFamily="2" charset="2"/>
              <a:buChar char="ü"/>
            </a:pPr>
            <a:r>
              <a:rPr lang="fa-IR" dirty="0" smtClean="0">
                <a:cs typeface="B Nazanin" pitchFamily="2" charset="-78"/>
              </a:rPr>
              <a:t>مواد آلی..............................</a:t>
            </a:r>
            <a:r>
              <a:rPr lang="fa-IR" dirty="0" smtClean="0">
                <a:cs typeface="B Nazanin" pitchFamily="2" charset="-78"/>
              </a:rPr>
              <a:t>33%</a:t>
            </a:r>
            <a:endParaRPr lang="fa-IR" dirty="0" smtClean="0">
              <a:cs typeface="B Nazanin" pitchFamily="2" charset="-78"/>
            </a:endParaRPr>
          </a:p>
          <a:p>
            <a:pPr algn="r" rtl="1">
              <a:buFontTx/>
              <a:buChar char="-"/>
            </a:pPr>
            <a:r>
              <a:rPr lang="fa-IR" dirty="0" smtClean="0">
                <a:cs typeface="B Nazanin" pitchFamily="2" charset="-78"/>
              </a:rPr>
              <a:t>       پروتئین ها.................... </a:t>
            </a:r>
            <a:r>
              <a:rPr lang="fa-IR" dirty="0" smtClean="0">
                <a:cs typeface="B Nazanin" pitchFamily="2" charset="-78"/>
              </a:rPr>
              <a:t>1</a:t>
            </a:r>
            <a:r>
              <a:rPr lang="fa-IR" dirty="0">
                <a:cs typeface="B Nazanin" pitchFamily="2" charset="-78"/>
              </a:rPr>
              <a:t>6</a:t>
            </a:r>
            <a:r>
              <a:rPr lang="fa-IR" dirty="0" smtClean="0">
                <a:cs typeface="B Nazanin" pitchFamily="2" charset="-78"/>
              </a:rPr>
              <a:t>%</a:t>
            </a:r>
            <a:endParaRPr lang="fa-IR" dirty="0" smtClean="0">
              <a:cs typeface="B Nazanin" pitchFamily="2" charset="-78"/>
            </a:endParaRPr>
          </a:p>
          <a:p>
            <a:pPr algn="r" rtl="1">
              <a:buFontTx/>
              <a:buChar char="-"/>
            </a:pPr>
            <a:r>
              <a:rPr lang="fa-IR" dirty="0" smtClean="0">
                <a:cs typeface="B Nazanin" pitchFamily="2" charset="-78"/>
              </a:rPr>
              <a:t>       لیپید ها........................ </a:t>
            </a:r>
            <a:r>
              <a:rPr lang="fa-IR" dirty="0" smtClean="0">
                <a:cs typeface="B Nazanin" pitchFamily="2" charset="-78"/>
              </a:rPr>
              <a:t>16%</a:t>
            </a:r>
            <a:endParaRPr lang="fa-IR" dirty="0" smtClean="0">
              <a:cs typeface="B Nazanin" pitchFamily="2" charset="-78"/>
            </a:endParaRPr>
          </a:p>
          <a:p>
            <a:pPr algn="r" rtl="1">
              <a:buFontTx/>
              <a:buChar char="-"/>
            </a:pPr>
            <a:r>
              <a:rPr lang="fa-IR" dirty="0" smtClean="0">
                <a:cs typeface="B Nazanin" pitchFamily="2" charset="-78"/>
              </a:rPr>
              <a:t>       گلوسید ها.................... </a:t>
            </a:r>
            <a:r>
              <a:rPr lang="fa-IR" dirty="0" smtClean="0">
                <a:cs typeface="B Nazanin" pitchFamily="2" charset="-78"/>
              </a:rPr>
              <a:t>1%</a:t>
            </a:r>
            <a:endParaRPr lang="fa-IR" dirty="0" smtClean="0">
              <a:cs typeface="B Nazanin" pitchFamily="2" charset="-78"/>
            </a:endParaRPr>
          </a:p>
          <a:p>
            <a:pPr algn="r" rtl="1">
              <a:buFontTx/>
              <a:buChar char="-"/>
            </a:pPr>
            <a:endParaRPr lang="fa-IR" dirty="0" smtClean="0">
              <a:cs typeface="B Nazanin" pitchFamily="2" charset="-78"/>
            </a:endParaRPr>
          </a:p>
          <a:p>
            <a:pPr algn="r" rtl="1">
              <a:buFont typeface="Wingdings" pitchFamily="2" charset="2"/>
              <a:buChar char="ü"/>
            </a:pPr>
            <a:r>
              <a:rPr lang="fa-IR" dirty="0" smtClean="0">
                <a:cs typeface="B Nazanin" pitchFamily="2" charset="-78"/>
              </a:rPr>
              <a:t>مواد معدنی........................... </a:t>
            </a:r>
            <a:r>
              <a:rPr lang="fa-IR" dirty="0" smtClean="0">
                <a:cs typeface="B Nazanin" pitchFamily="2" charset="-78"/>
              </a:rPr>
              <a:t>6%</a:t>
            </a:r>
            <a:endParaRPr lang="fa-IR" dirty="0" smtClean="0">
              <a:cs typeface="B Nazanin" pitchFamily="2"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3124200"/>
            <a:ext cx="1600200" cy="1143000"/>
          </a:xfrm>
        </p:spPr>
        <p:txBody>
          <a:bodyPr>
            <a:normAutofit/>
          </a:bodyPr>
          <a:lstStyle/>
          <a:p>
            <a:pPr algn="ctr" rtl="1"/>
            <a:r>
              <a:rPr lang="fa-IR" sz="3200" dirty="0" smtClean="0">
                <a:solidFill>
                  <a:srgbClr val="FF0000"/>
                </a:solidFill>
                <a:cs typeface="B Nazanin" pitchFamily="2" charset="-78"/>
              </a:rPr>
              <a:t>متابولیسم</a:t>
            </a:r>
            <a:br>
              <a:rPr lang="fa-IR" sz="3200" dirty="0" smtClean="0">
                <a:solidFill>
                  <a:srgbClr val="FF0000"/>
                </a:solidFill>
                <a:cs typeface="B Nazanin" pitchFamily="2" charset="-78"/>
              </a:rPr>
            </a:br>
            <a:endParaRPr lang="en-US" sz="3200" dirty="0">
              <a:solidFill>
                <a:srgbClr val="FF0000"/>
              </a:solidFill>
              <a:cs typeface="B Nazanin" pitchFamily="2" charset="-78"/>
            </a:endParaRPr>
          </a:p>
        </p:txBody>
      </p:sp>
      <p:sp>
        <p:nvSpPr>
          <p:cNvPr id="3" name="Content Placeholder 2"/>
          <p:cNvSpPr>
            <a:spLocks noGrp="1"/>
          </p:cNvSpPr>
          <p:nvPr>
            <p:ph sz="quarter" idx="1"/>
          </p:nvPr>
        </p:nvSpPr>
        <p:spPr>
          <a:xfrm>
            <a:off x="883332" y="1012543"/>
            <a:ext cx="5486400" cy="609600"/>
          </a:xfrm>
        </p:spPr>
        <p:txBody>
          <a:bodyPr>
            <a:normAutofit/>
          </a:bodyPr>
          <a:lstStyle/>
          <a:p>
            <a:pPr algn="r" rtl="1">
              <a:buNone/>
            </a:pPr>
            <a:r>
              <a:rPr lang="fa-IR" sz="3200" dirty="0" smtClean="0">
                <a:cs typeface="B Nazanin" pitchFamily="2" charset="-78"/>
              </a:rPr>
              <a:t>آنابولیسم (انرژی گیر)</a:t>
            </a:r>
            <a:endParaRPr lang="en-US" sz="3200" dirty="0">
              <a:cs typeface="B Nazanin" pitchFamily="2" charset="-78"/>
            </a:endParaRPr>
          </a:p>
        </p:txBody>
      </p:sp>
      <p:sp>
        <p:nvSpPr>
          <p:cNvPr id="4" name="Right Brace 3"/>
          <p:cNvSpPr/>
          <p:nvPr/>
        </p:nvSpPr>
        <p:spPr>
          <a:xfrm>
            <a:off x="6643464" y="1340768"/>
            <a:ext cx="304800" cy="44889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5" name="Content Placeholder 2"/>
          <p:cNvSpPr txBox="1">
            <a:spLocks/>
          </p:cNvSpPr>
          <p:nvPr/>
        </p:nvSpPr>
        <p:spPr>
          <a:xfrm>
            <a:off x="3042549" y="5550375"/>
            <a:ext cx="3352800" cy="609600"/>
          </a:xfrm>
          <a:prstGeom prst="rect">
            <a:avLst/>
          </a:prstGeom>
        </p:spPr>
        <p:txBody>
          <a:bodyPr vert="horz">
            <a:normAutofit/>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3200" b="0" i="0" u="none" strike="noStrike" kern="1200" cap="none" spc="0" normalizeH="0" baseline="0" noProof="0" dirty="0" smtClean="0">
                <a:ln>
                  <a:noFill/>
                </a:ln>
                <a:solidFill>
                  <a:schemeClr val="tx1"/>
                </a:solidFill>
                <a:effectLst/>
                <a:uLnTx/>
                <a:uFillTx/>
                <a:cs typeface="B Nazanin" pitchFamily="2" charset="-78"/>
              </a:rPr>
              <a:t>کاتابولیسم (انرژی زا)</a:t>
            </a:r>
            <a:endParaRPr kumimoji="0" lang="en-US" sz="3200" b="0" i="0" u="none" strike="noStrike" kern="1200" cap="none" spc="0" normalizeH="0" baseline="0" noProof="0" dirty="0">
              <a:ln>
                <a:noFill/>
              </a:ln>
              <a:solidFill>
                <a:schemeClr val="tx1"/>
              </a:solidFill>
              <a:effectLst/>
              <a:uLnTx/>
              <a:uFillTx/>
              <a:cs typeface="B Nazanin" pitchFamily="2" charset="-78"/>
            </a:endParaRPr>
          </a:p>
        </p:txBody>
      </p:sp>
      <p:sp>
        <p:nvSpPr>
          <p:cNvPr id="6" name="Right Brace 5"/>
          <p:cNvSpPr/>
          <p:nvPr/>
        </p:nvSpPr>
        <p:spPr>
          <a:xfrm>
            <a:off x="2667000" y="476672"/>
            <a:ext cx="152400" cy="1752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8" name="Content Placeholder 2"/>
          <p:cNvSpPr txBox="1">
            <a:spLocks/>
          </p:cNvSpPr>
          <p:nvPr/>
        </p:nvSpPr>
        <p:spPr>
          <a:xfrm>
            <a:off x="1143000" y="629072"/>
            <a:ext cx="1295400" cy="1447800"/>
          </a:xfrm>
          <a:prstGeom prst="rect">
            <a:avLst/>
          </a:prstGeom>
        </p:spPr>
        <p:txBody>
          <a:bodyPr vert="horz">
            <a:normAutofit fontScale="92500" lnSpcReduction="20000"/>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3200" b="0" i="0" u="none" strike="noStrike" kern="1200" cap="none" spc="0" normalizeH="0" baseline="0" noProof="0" dirty="0" smtClean="0">
                <a:ln>
                  <a:noFill/>
                </a:ln>
                <a:solidFill>
                  <a:schemeClr val="tx1"/>
                </a:solidFill>
                <a:effectLst/>
                <a:uLnTx/>
                <a:uFillTx/>
                <a:cs typeface="B Nazanin" pitchFamily="2" charset="-78"/>
              </a:rPr>
              <a:t>نمو</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3200" dirty="0" smtClean="0">
                <a:cs typeface="B Nazanin" pitchFamily="2" charset="-78"/>
              </a:rPr>
              <a:t>ساخت</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3200" dirty="0" smtClean="0">
                <a:cs typeface="B Nazanin" pitchFamily="2" charset="-78"/>
              </a:rPr>
              <a:t>پیوند</a:t>
            </a:r>
            <a:endParaRPr kumimoji="0" lang="en-US" sz="3200" b="0" i="0" u="none" strike="noStrike" kern="1200" cap="none" spc="0" normalizeH="0" baseline="0" noProof="0" dirty="0">
              <a:ln>
                <a:noFill/>
              </a:ln>
              <a:solidFill>
                <a:schemeClr val="tx1"/>
              </a:solidFill>
              <a:effectLst/>
              <a:uLnTx/>
              <a:uFillTx/>
              <a:cs typeface="B Nazanin" pitchFamily="2" charset="-78"/>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88025"/>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ویدوآل | متابولیسم و نقش آن در لاغری|تغذیه(3 مور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581" y="2276872"/>
            <a:ext cx="3852866" cy="2808312"/>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Brace 11"/>
          <p:cNvSpPr/>
          <p:nvPr/>
        </p:nvSpPr>
        <p:spPr>
          <a:xfrm>
            <a:off x="2979440" y="4844752"/>
            <a:ext cx="152400" cy="1752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3" name="Content Placeholder 2"/>
          <p:cNvSpPr txBox="1">
            <a:spLocks/>
          </p:cNvSpPr>
          <p:nvPr/>
        </p:nvSpPr>
        <p:spPr>
          <a:xfrm>
            <a:off x="1607840" y="4997152"/>
            <a:ext cx="1295400" cy="1447800"/>
          </a:xfrm>
          <a:prstGeom prst="rect">
            <a:avLst/>
          </a:prstGeom>
        </p:spPr>
        <p:txBody>
          <a:bodyPr vert="horz">
            <a:normAutofit fontScale="92500" lnSpcReduction="20000"/>
          </a:bodyPr>
          <a:lstStyle/>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3200" b="0" i="0" u="none" strike="noStrike" kern="1200" cap="none" spc="0" normalizeH="0" baseline="0" noProof="0" dirty="0" smtClean="0">
                <a:ln>
                  <a:noFill/>
                </a:ln>
                <a:solidFill>
                  <a:schemeClr val="tx1"/>
                </a:solidFill>
                <a:effectLst/>
                <a:uLnTx/>
                <a:uFillTx/>
                <a:cs typeface="B Nazanin" pitchFamily="2" charset="-78"/>
              </a:rPr>
              <a:t>سوخت</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lang="fa-IR" sz="3200" dirty="0" smtClean="0">
                <a:cs typeface="B Nazanin" pitchFamily="2" charset="-78"/>
              </a:rPr>
              <a:t>تجزیه</a:t>
            </a:r>
          </a:p>
          <a:p>
            <a:pPr marL="274320" marR="0" lvl="0" indent="-274320" algn="r" defTabSz="914400" rtl="1" eaLnBrk="1" fontAlgn="auto" latinLnBrk="0" hangingPunct="1">
              <a:lnSpc>
                <a:spcPct val="100000"/>
              </a:lnSpc>
              <a:spcBef>
                <a:spcPts val="600"/>
              </a:spcBef>
              <a:spcAft>
                <a:spcPts val="0"/>
              </a:spcAft>
              <a:buClr>
                <a:schemeClr val="accent1"/>
              </a:buClr>
              <a:buSzPct val="70000"/>
              <a:buFont typeface="Wingdings"/>
              <a:buNone/>
              <a:tabLst/>
              <a:defRPr/>
            </a:pPr>
            <a:r>
              <a:rPr kumimoji="0" lang="fa-IR" sz="3200" b="0" i="0" u="none" strike="noStrike" kern="1200" cap="none" spc="0" normalizeH="0" baseline="0" noProof="0" dirty="0" smtClean="0">
                <a:ln>
                  <a:noFill/>
                </a:ln>
                <a:solidFill>
                  <a:schemeClr val="tx1"/>
                </a:solidFill>
                <a:effectLst/>
                <a:uLnTx/>
                <a:uFillTx/>
                <a:cs typeface="B Nazanin" pitchFamily="2" charset="-78"/>
              </a:rPr>
              <a:t>(آتروفی)</a:t>
            </a:r>
            <a:endParaRPr kumimoji="0" lang="en-US" sz="3200" b="0" i="0" u="none" strike="noStrike" kern="1200" cap="none" spc="0" normalizeH="0" baseline="0" noProof="0" dirty="0">
              <a:ln>
                <a:noFill/>
              </a:ln>
              <a:solidFill>
                <a:schemeClr val="tx1"/>
              </a:solidFill>
              <a:effectLst/>
              <a:uLnTx/>
              <a:uFillTx/>
              <a:cs typeface="B Nazanin" pitchFamily="2" charset="-78"/>
            </a:endParaRPr>
          </a:p>
        </p:txBody>
      </p:sp>
      <p:pic>
        <p:nvPicPr>
          <p:cNvPr id="10" name="Picture 9"/>
          <p:cNvPicPr>
            <a:picLocks noChangeAspect="1"/>
          </p:cNvPicPr>
          <p:nvPr/>
        </p:nvPicPr>
        <p:blipFill>
          <a:blip r:embed="rId4"/>
          <a:stretch>
            <a:fillRect/>
          </a:stretch>
        </p:blipFill>
        <p:spPr>
          <a:xfrm>
            <a:off x="204828" y="2095680"/>
            <a:ext cx="2422956" cy="284548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0" y="2667000"/>
            <a:ext cx="1447800" cy="792162"/>
          </a:xfrm>
        </p:spPr>
        <p:txBody>
          <a:bodyPr/>
          <a:lstStyle/>
          <a:p>
            <a:pPr algn="r" rtl="1"/>
            <a:r>
              <a:rPr lang="fa-IR" dirty="0" smtClean="0">
                <a:cs typeface="B Nazanin" pitchFamily="2" charset="-78"/>
              </a:rPr>
              <a:t>وزن</a:t>
            </a:r>
            <a:endParaRPr lang="en-US" dirty="0">
              <a:cs typeface="B Nazanin" pitchFamily="2" charset="-78"/>
            </a:endParaRPr>
          </a:p>
        </p:txBody>
      </p:sp>
      <p:sp>
        <p:nvSpPr>
          <p:cNvPr id="4" name="Right Brace 3"/>
          <p:cNvSpPr/>
          <p:nvPr/>
        </p:nvSpPr>
        <p:spPr>
          <a:xfrm>
            <a:off x="7467600" y="762000"/>
            <a:ext cx="381000" cy="5562600"/>
          </a:xfrm>
          <a:prstGeom prst="rightBrace">
            <a:avLst>
              <a:gd name="adj1" fmla="val 8333"/>
              <a:gd name="adj2" fmla="val 452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5" name="Title 1"/>
          <p:cNvSpPr txBox="1">
            <a:spLocks/>
          </p:cNvSpPr>
          <p:nvPr/>
        </p:nvSpPr>
        <p:spPr>
          <a:xfrm>
            <a:off x="5334000" y="914400"/>
            <a:ext cx="2209800" cy="792162"/>
          </a:xfrm>
          <a:prstGeom prst="rect">
            <a:avLst/>
          </a:prstGeom>
        </p:spPr>
        <p:txBody>
          <a:bodyPr vert="horz" anchor="b">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3000" cap="small" dirty="0" smtClean="0">
                <a:solidFill>
                  <a:schemeClr val="tx2"/>
                </a:solidFill>
                <a:latin typeface="+mj-lt"/>
                <a:ea typeface="+mj-ea"/>
                <a:cs typeface="B Nazanin" pitchFamily="2" charset="-78"/>
              </a:rPr>
              <a:t>ایده آل (</a:t>
            </a:r>
            <a:r>
              <a:rPr lang="en-US" sz="3000" cap="small" dirty="0" smtClean="0">
                <a:solidFill>
                  <a:schemeClr val="tx2"/>
                </a:solidFill>
                <a:latin typeface="+mj-lt"/>
                <a:ea typeface="+mj-ea"/>
                <a:cs typeface="B Nazanin" pitchFamily="2" charset="-78"/>
              </a:rPr>
              <a:t>ibw</a:t>
            </a:r>
            <a:r>
              <a:rPr lang="fa-IR" sz="3000" cap="small" dirty="0" smtClean="0">
                <a:solidFill>
                  <a:schemeClr val="tx2"/>
                </a:solidFill>
                <a:latin typeface="+mj-lt"/>
                <a:ea typeface="+mj-ea"/>
                <a:cs typeface="B Nazanin" pitchFamily="2" charset="-78"/>
              </a:rPr>
              <a:t>) :</a:t>
            </a:r>
            <a:endParaRPr kumimoji="0" lang="en-US" sz="3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6" name="Title 1"/>
          <p:cNvSpPr txBox="1">
            <a:spLocks/>
          </p:cNvSpPr>
          <p:nvPr/>
        </p:nvSpPr>
        <p:spPr>
          <a:xfrm>
            <a:off x="152400" y="5257800"/>
            <a:ext cx="7315200" cy="792162"/>
          </a:xfrm>
          <a:prstGeom prst="rect">
            <a:avLst/>
          </a:prstGeom>
        </p:spPr>
        <p:txBody>
          <a:bodyPr vert="horz" anchor="b">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3000" cap="small" dirty="0" smtClean="0">
                <a:solidFill>
                  <a:schemeClr val="tx2"/>
                </a:solidFill>
                <a:latin typeface="+mj-lt"/>
                <a:ea typeface="+mj-ea"/>
                <a:cs typeface="B Nazanin" pitchFamily="2" charset="-78"/>
              </a:rPr>
              <a:t>مطلوب (</a:t>
            </a:r>
            <a:r>
              <a:rPr lang="en-US" sz="3000" cap="small" dirty="0" smtClean="0">
                <a:solidFill>
                  <a:schemeClr val="tx2"/>
                </a:solidFill>
                <a:latin typeface="+mj-lt"/>
                <a:ea typeface="+mj-ea"/>
                <a:cs typeface="B Nazanin" pitchFamily="2" charset="-78"/>
              </a:rPr>
              <a:t>obw</a:t>
            </a:r>
            <a:r>
              <a:rPr lang="fa-IR" sz="3000" cap="small" dirty="0" smtClean="0">
                <a:solidFill>
                  <a:schemeClr val="tx2"/>
                </a:solidFill>
                <a:latin typeface="+mj-lt"/>
                <a:ea typeface="+mj-ea"/>
                <a:cs typeface="B Nazanin" pitchFamily="2" charset="-78"/>
              </a:rPr>
              <a:t>) : </a:t>
            </a:r>
            <a:r>
              <a:rPr lang="fa-IR" sz="2200" cap="small" dirty="0" smtClean="0">
                <a:solidFill>
                  <a:schemeClr val="tx2"/>
                </a:solidFill>
                <a:latin typeface="+mj-lt"/>
                <a:ea typeface="+mj-ea"/>
                <a:cs typeface="B Nazanin" pitchFamily="2" charset="-78"/>
              </a:rPr>
              <a:t>رشته های ورزشی خاص جهت اجرای عملکرد بهتر ورزشی</a:t>
            </a:r>
            <a:endParaRPr kumimoji="0" lang="en-US" sz="22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7" name="Right Brace 6"/>
          <p:cNvSpPr/>
          <p:nvPr/>
        </p:nvSpPr>
        <p:spPr>
          <a:xfrm>
            <a:off x="5105400" y="533400"/>
            <a:ext cx="381000" cy="4114800"/>
          </a:xfrm>
          <a:prstGeom prst="rightBrace">
            <a:avLst>
              <a:gd name="adj1" fmla="val 8333"/>
              <a:gd name="adj2" fmla="val 242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cs typeface="B Nazanin" pitchFamily="2" charset="-78"/>
            </a:endParaRPr>
          </a:p>
        </p:txBody>
      </p:sp>
      <p:sp>
        <p:nvSpPr>
          <p:cNvPr id="18" name="Title 1"/>
          <p:cNvSpPr txBox="1">
            <a:spLocks/>
          </p:cNvSpPr>
          <p:nvPr/>
        </p:nvSpPr>
        <p:spPr>
          <a:xfrm>
            <a:off x="152400" y="609600"/>
            <a:ext cx="4876800" cy="792162"/>
          </a:xfrm>
          <a:prstGeom prst="rect">
            <a:avLst/>
          </a:prstGeom>
        </p:spPr>
        <p:txBody>
          <a:bodyPr vert="horz" anchor="b">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3000" cap="small" dirty="0" smtClean="0">
                <a:solidFill>
                  <a:schemeClr val="tx2"/>
                </a:solidFill>
                <a:latin typeface="+mj-lt"/>
                <a:ea typeface="+mj-ea"/>
                <a:cs typeface="B Nazanin" pitchFamily="2" charset="-78"/>
              </a:rPr>
              <a:t>ریز جثه</a:t>
            </a:r>
            <a:r>
              <a:rPr lang="fa-IR" sz="3000" cap="small" dirty="0">
                <a:solidFill>
                  <a:schemeClr val="tx2"/>
                </a:solidFill>
                <a:latin typeface="+mj-lt"/>
                <a:ea typeface="+mj-ea"/>
                <a:cs typeface="B Nazanin" pitchFamily="2" charset="-78"/>
              </a:rPr>
              <a:t> </a:t>
            </a:r>
            <a:r>
              <a:rPr lang="fa-IR" sz="3000" cap="small" dirty="0" smtClean="0">
                <a:solidFill>
                  <a:schemeClr val="tx2"/>
                </a:solidFill>
                <a:latin typeface="+mj-lt"/>
                <a:ea typeface="+mj-ea"/>
                <a:cs typeface="B Nazanin" pitchFamily="2" charset="-78"/>
              </a:rPr>
              <a:t>: وزن </a:t>
            </a:r>
            <a:r>
              <a:rPr lang="en-US" sz="3000" cap="small" dirty="0" smtClean="0">
                <a:solidFill>
                  <a:schemeClr val="tx2"/>
                </a:solidFill>
                <a:latin typeface="+mj-lt"/>
                <a:ea typeface="+mj-ea"/>
                <a:cs typeface="B Nazanin" pitchFamily="2" charset="-78"/>
              </a:rPr>
              <a:t>-</a:t>
            </a:r>
            <a:r>
              <a:rPr lang="fa-IR" sz="3000" cap="small" dirty="0" smtClean="0">
                <a:solidFill>
                  <a:schemeClr val="tx2"/>
                </a:solidFill>
                <a:latin typeface="+mj-lt"/>
                <a:ea typeface="+mj-ea"/>
                <a:cs typeface="B Nazanin" pitchFamily="2" charset="-78"/>
              </a:rPr>
              <a:t> (10% وزن) = </a:t>
            </a:r>
            <a:r>
              <a:rPr lang="en-US" sz="3000" cap="small" dirty="0" smtClean="0">
                <a:solidFill>
                  <a:schemeClr val="tx2"/>
                </a:solidFill>
                <a:latin typeface="+mj-lt"/>
                <a:ea typeface="+mj-ea"/>
                <a:cs typeface="B Nazanin" pitchFamily="2" charset="-78"/>
              </a:rPr>
              <a:t>ibw</a:t>
            </a:r>
            <a:endParaRPr kumimoji="0" lang="en-US" sz="3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19" name="Title 1"/>
          <p:cNvSpPr txBox="1">
            <a:spLocks/>
          </p:cNvSpPr>
          <p:nvPr/>
        </p:nvSpPr>
        <p:spPr>
          <a:xfrm>
            <a:off x="990600" y="1981200"/>
            <a:ext cx="4191000" cy="792162"/>
          </a:xfrm>
          <a:prstGeom prst="rect">
            <a:avLst/>
          </a:prstGeom>
        </p:spPr>
        <p:txBody>
          <a:bodyPr vert="horz" anchor="b">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3000" cap="small" dirty="0" smtClean="0">
                <a:solidFill>
                  <a:schemeClr val="tx2"/>
                </a:solidFill>
                <a:latin typeface="+mj-lt"/>
                <a:ea typeface="+mj-ea"/>
                <a:cs typeface="B Nazanin" pitchFamily="2" charset="-78"/>
              </a:rPr>
              <a:t>متوسط  جثه : وزن = </a:t>
            </a:r>
            <a:r>
              <a:rPr lang="en-US" sz="3000" cap="small" dirty="0" smtClean="0">
                <a:solidFill>
                  <a:schemeClr val="tx2"/>
                </a:solidFill>
                <a:latin typeface="+mj-lt"/>
                <a:ea typeface="+mj-ea"/>
                <a:cs typeface="B Nazanin" pitchFamily="2" charset="-78"/>
              </a:rPr>
              <a:t>ibw</a:t>
            </a:r>
            <a:endParaRPr kumimoji="0" lang="en-US" sz="3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20" name="Title 1"/>
          <p:cNvSpPr txBox="1">
            <a:spLocks/>
          </p:cNvSpPr>
          <p:nvPr/>
        </p:nvSpPr>
        <p:spPr>
          <a:xfrm>
            <a:off x="0" y="3581400"/>
            <a:ext cx="5181600" cy="792162"/>
          </a:xfrm>
          <a:prstGeom prst="rect">
            <a:avLst/>
          </a:prstGeom>
        </p:spPr>
        <p:txBody>
          <a:bodyPr vert="horz" anchor="b">
            <a:normAutofit/>
          </a:bodyPr>
          <a:lstStyle/>
          <a:p>
            <a:pPr lvl="0" algn="r" rtl="1">
              <a:spcBef>
                <a:spcPct val="0"/>
              </a:spcBef>
            </a:pPr>
            <a:r>
              <a:rPr lang="fa-IR" sz="3000" cap="small" dirty="0" smtClean="0">
                <a:solidFill>
                  <a:schemeClr val="tx2"/>
                </a:solidFill>
                <a:latin typeface="+mj-lt"/>
                <a:ea typeface="+mj-ea"/>
                <a:cs typeface="B Nazanin" pitchFamily="2" charset="-78"/>
              </a:rPr>
              <a:t>درشت  جثه :</a:t>
            </a:r>
            <a:r>
              <a:rPr lang="fa-IR" sz="3000" cap="small" dirty="0">
                <a:solidFill>
                  <a:schemeClr val="tx2"/>
                </a:solidFill>
                <a:cs typeface="B Nazanin" pitchFamily="2" charset="-78"/>
              </a:rPr>
              <a:t> وزن </a:t>
            </a:r>
            <a:r>
              <a:rPr lang="fa-IR" sz="3000" cap="small" dirty="0" smtClean="0">
                <a:solidFill>
                  <a:schemeClr val="tx2"/>
                </a:solidFill>
                <a:cs typeface="B Nazanin" pitchFamily="2" charset="-78"/>
              </a:rPr>
              <a:t>+ (</a:t>
            </a:r>
            <a:r>
              <a:rPr lang="fa-IR" sz="3000" cap="small" dirty="0">
                <a:solidFill>
                  <a:schemeClr val="tx2"/>
                </a:solidFill>
                <a:cs typeface="B Nazanin" pitchFamily="2" charset="-78"/>
              </a:rPr>
              <a:t>10% وزن) = </a:t>
            </a:r>
            <a:r>
              <a:rPr lang="en-US" sz="3000" cap="small" dirty="0">
                <a:solidFill>
                  <a:schemeClr val="tx2"/>
                </a:solidFill>
                <a:cs typeface="B Nazanin" pitchFamily="2" charset="-78"/>
              </a:rPr>
              <a:t>ibw</a:t>
            </a:r>
            <a:endParaRPr kumimoji="0" lang="en-US" sz="3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88025"/>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3"/>
          <a:srcRect l="8764" r="27664"/>
          <a:stretch/>
        </p:blipFill>
        <p:spPr>
          <a:xfrm>
            <a:off x="5415470" y="1981200"/>
            <a:ext cx="2086286" cy="334890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171400"/>
            <a:ext cx="2209800" cy="1036638"/>
          </a:xfrm>
        </p:spPr>
        <p:txBody>
          <a:bodyPr/>
          <a:lstStyle/>
          <a:p>
            <a:r>
              <a:rPr lang="fa-IR" dirty="0" smtClean="0">
                <a:cs typeface="B Nazanin" pitchFamily="2" charset="-78"/>
              </a:rPr>
              <a:t>تعیین اندازه جثه</a:t>
            </a:r>
            <a:endParaRPr lang="en-US" dirty="0">
              <a:cs typeface="B Nazanin" pitchFamily="2" charset="-78"/>
            </a:endParaRPr>
          </a:p>
        </p:txBody>
      </p:sp>
      <p:sp>
        <p:nvSpPr>
          <p:cNvPr id="3" name="Content Placeholder 2"/>
          <p:cNvSpPr>
            <a:spLocks noGrp="1"/>
          </p:cNvSpPr>
          <p:nvPr>
            <p:ph sz="quarter" idx="1"/>
          </p:nvPr>
        </p:nvSpPr>
        <p:spPr>
          <a:xfrm>
            <a:off x="4038600" y="1295400"/>
            <a:ext cx="4572000" cy="4873752"/>
          </a:xfrm>
        </p:spPr>
        <p:txBody>
          <a:bodyPr/>
          <a:lstStyle/>
          <a:p>
            <a:pPr marL="457200" indent="-457200" algn="r" rtl="1">
              <a:buFont typeface="+mj-lt"/>
              <a:buAutoNum type="arabicParenR"/>
            </a:pPr>
            <a:r>
              <a:rPr lang="fa-IR" dirty="0" smtClean="0">
                <a:cs typeface="B Nazanin" pitchFamily="2" charset="-78"/>
              </a:rPr>
              <a:t>تعیین اندازه قد</a:t>
            </a:r>
          </a:p>
          <a:p>
            <a:pPr marL="457200" indent="-457200" algn="r" rtl="1">
              <a:buFont typeface="+mj-lt"/>
              <a:buAutoNum type="arabicParenR"/>
            </a:pPr>
            <a:endParaRPr lang="fa-IR" dirty="0" smtClean="0">
              <a:cs typeface="B Nazanin" pitchFamily="2" charset="-78"/>
            </a:endParaRPr>
          </a:p>
          <a:p>
            <a:pPr marL="457200" indent="-457200" algn="r" rtl="1">
              <a:buFont typeface="+mj-lt"/>
              <a:buAutoNum type="arabicParenR"/>
            </a:pPr>
            <a:r>
              <a:rPr lang="fa-IR" dirty="0" smtClean="0">
                <a:cs typeface="B Nazanin" pitchFamily="2" charset="-78"/>
              </a:rPr>
              <a:t>مشخص کردن اندازه دور مچ غیر برتر</a:t>
            </a:r>
          </a:p>
          <a:p>
            <a:pPr marL="457200" indent="-457200" algn="r" rtl="1">
              <a:buFont typeface="+mj-lt"/>
              <a:buAutoNum type="arabicParenR"/>
            </a:pPr>
            <a:endParaRPr lang="fa-IR" dirty="0" smtClean="0">
              <a:cs typeface="B Nazanin" pitchFamily="2" charset="-78"/>
            </a:endParaRPr>
          </a:p>
          <a:p>
            <a:pPr marL="457200" indent="-457200" algn="r" rtl="1">
              <a:buFont typeface="+mj-lt"/>
              <a:buAutoNum type="arabicParenR"/>
            </a:pPr>
            <a:r>
              <a:rPr lang="fa-IR" dirty="0" smtClean="0">
                <a:cs typeface="B Nazanin" pitchFamily="2" charset="-78"/>
              </a:rPr>
              <a:t>محاسبه </a:t>
            </a:r>
            <a:r>
              <a:rPr lang="en-US" dirty="0" smtClean="0">
                <a:cs typeface="B Nazanin" pitchFamily="2" charset="-78"/>
              </a:rPr>
              <a:t>r</a:t>
            </a:r>
            <a:endParaRPr lang="fa-IR" dirty="0" smtClean="0">
              <a:cs typeface="B Nazanin" pitchFamily="2" charset="-78"/>
            </a:endParaRPr>
          </a:p>
          <a:p>
            <a:pPr marL="457200" indent="-457200" algn="r" rtl="1">
              <a:buFont typeface="+mj-lt"/>
              <a:buAutoNum type="arabicParenR"/>
            </a:pPr>
            <a:endParaRPr lang="en-US" dirty="0" smtClean="0">
              <a:cs typeface="B Nazanin" pitchFamily="2" charset="-78"/>
            </a:endParaRPr>
          </a:p>
          <a:p>
            <a:pPr marL="457200" indent="-457200" algn="r" rtl="1">
              <a:buFont typeface="+mj-lt"/>
              <a:buAutoNum type="arabicParenR"/>
            </a:pPr>
            <a:r>
              <a:rPr lang="fa-IR" dirty="0" smtClean="0">
                <a:cs typeface="B Nazanin" pitchFamily="2" charset="-78"/>
              </a:rPr>
              <a:t>مقایسه با جدول</a:t>
            </a:r>
            <a:endParaRPr lang="en-US" dirty="0" smtClean="0">
              <a:cs typeface="B Nazanin" pitchFamily="2" charset="-78"/>
            </a:endParaRPr>
          </a:p>
        </p:txBody>
      </p:sp>
      <p:sp>
        <p:nvSpPr>
          <p:cNvPr id="4" name="Title 1"/>
          <p:cNvSpPr txBox="1">
            <a:spLocks/>
          </p:cNvSpPr>
          <p:nvPr/>
        </p:nvSpPr>
        <p:spPr>
          <a:xfrm>
            <a:off x="457200" y="2667000"/>
            <a:ext cx="2209800" cy="1036638"/>
          </a:xfrm>
          <a:prstGeom prst="rect">
            <a:avLst/>
          </a:prstGeom>
        </p:spPr>
        <p:txBody>
          <a:bodyPr vert="horz" anchor="b">
            <a:normAutofit/>
          </a:bodyPr>
          <a:lstStyle/>
          <a:p>
            <a:pPr lvl="0">
              <a:spcBef>
                <a:spcPct val="0"/>
              </a:spcBef>
            </a:pPr>
            <a:endParaRPr kumimoji="0" lang="en-US" sz="3000" b="0" i="0" u="none" strike="noStrike" kern="1200" cap="small" spc="0" normalizeH="0" baseline="0" noProof="0" dirty="0">
              <a:ln>
                <a:noFill/>
              </a:ln>
              <a:solidFill>
                <a:schemeClr val="tx2"/>
              </a:solidFill>
              <a:effectLst/>
              <a:uLnTx/>
              <a:uFillTx/>
              <a:latin typeface="+mj-lt"/>
              <a:ea typeface="+mj-ea"/>
              <a:cs typeface="B Nazanin" pitchFamily="2" charset="-78"/>
            </a:endParaRPr>
          </a:p>
        </p:txBody>
      </p:sp>
      <p:sp>
        <p:nvSpPr>
          <p:cNvPr id="5" name="Rectangle 4"/>
          <p:cNvSpPr/>
          <p:nvPr/>
        </p:nvSpPr>
        <p:spPr>
          <a:xfrm>
            <a:off x="304800" y="2971800"/>
            <a:ext cx="1219200" cy="523220"/>
          </a:xfrm>
          <a:prstGeom prst="rect">
            <a:avLst/>
          </a:prstGeom>
        </p:spPr>
        <p:txBody>
          <a:bodyPr wrap="square">
            <a:spAutoFit/>
          </a:bodyPr>
          <a:lstStyle/>
          <a:p>
            <a:r>
              <a:rPr lang="en-US" sz="2800" dirty="0" smtClean="0">
                <a:cs typeface="B Nazanin" pitchFamily="2" charset="-78"/>
              </a:rPr>
              <a:t>r =</a:t>
            </a:r>
            <a:endParaRPr lang="en-US" sz="2800" dirty="0">
              <a:cs typeface="B Nazanin" pitchFamily="2" charset="-78"/>
            </a:endParaRPr>
          </a:p>
        </p:txBody>
      </p:sp>
      <p:sp>
        <p:nvSpPr>
          <p:cNvPr id="6" name="Rectangle 5"/>
          <p:cNvSpPr/>
          <p:nvPr/>
        </p:nvSpPr>
        <p:spPr>
          <a:xfrm>
            <a:off x="1676400" y="2667000"/>
            <a:ext cx="1219200" cy="523220"/>
          </a:xfrm>
          <a:prstGeom prst="rect">
            <a:avLst/>
          </a:prstGeom>
        </p:spPr>
        <p:txBody>
          <a:bodyPr wrap="square">
            <a:spAutoFit/>
          </a:bodyPr>
          <a:lstStyle/>
          <a:p>
            <a:r>
              <a:rPr lang="fa-IR" sz="2800" dirty="0" smtClean="0">
                <a:cs typeface="B Nazanin" pitchFamily="2" charset="-78"/>
              </a:rPr>
              <a:t> قد  </a:t>
            </a:r>
            <a:r>
              <a:rPr lang="en-US" sz="2800" dirty="0" smtClean="0">
                <a:cs typeface="B Nazanin" pitchFamily="2" charset="-78"/>
              </a:rPr>
              <a:t>cm</a:t>
            </a:r>
            <a:endParaRPr lang="en-US" sz="2800" dirty="0">
              <a:cs typeface="B Nazanin" pitchFamily="2" charset="-78"/>
            </a:endParaRPr>
          </a:p>
        </p:txBody>
      </p:sp>
      <p:sp>
        <p:nvSpPr>
          <p:cNvPr id="7" name="Rectangle 6"/>
          <p:cNvSpPr/>
          <p:nvPr/>
        </p:nvSpPr>
        <p:spPr>
          <a:xfrm>
            <a:off x="914400" y="3276600"/>
            <a:ext cx="2895600" cy="523220"/>
          </a:xfrm>
          <a:prstGeom prst="rect">
            <a:avLst/>
          </a:prstGeom>
        </p:spPr>
        <p:txBody>
          <a:bodyPr wrap="square">
            <a:spAutoFit/>
          </a:bodyPr>
          <a:lstStyle/>
          <a:p>
            <a:r>
              <a:rPr lang="fa-IR" sz="2800" dirty="0" smtClean="0">
                <a:cs typeface="B Nazanin" pitchFamily="2" charset="-78"/>
              </a:rPr>
              <a:t> دور مچ غیر برتر</a:t>
            </a:r>
            <a:r>
              <a:rPr lang="en-US" sz="2800" dirty="0" smtClean="0">
                <a:cs typeface="B Nazanin" pitchFamily="2" charset="-78"/>
              </a:rPr>
              <a:t>cm</a:t>
            </a:r>
            <a:endParaRPr lang="en-US" sz="2800" dirty="0">
              <a:cs typeface="B Nazanin" pitchFamily="2" charset="-78"/>
            </a:endParaRPr>
          </a:p>
        </p:txBody>
      </p:sp>
      <p:cxnSp>
        <p:nvCxnSpPr>
          <p:cNvPr id="9" name="Straight Connector 8"/>
          <p:cNvCxnSpPr/>
          <p:nvPr/>
        </p:nvCxnSpPr>
        <p:spPr>
          <a:xfrm>
            <a:off x="990600" y="3276600"/>
            <a:ext cx="2667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ext uri="{D42A27DB-BD31-4B8C-83A1-F6EECF244321}">
                <p14:modId xmlns:p14="http://schemas.microsoft.com/office/powerpoint/2010/main" val="1286846"/>
              </p:ext>
            </p:extLst>
          </p:nvPr>
        </p:nvGraphicFramePr>
        <p:xfrm>
          <a:off x="685800" y="4572000"/>
          <a:ext cx="6858000" cy="1752600"/>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4200">
                <a:tc>
                  <a:txBody>
                    <a:bodyPr/>
                    <a:lstStyle/>
                    <a:p>
                      <a:pPr algn="ctr"/>
                      <a:r>
                        <a:rPr lang="en-US" sz="2000" b="1" dirty="0" smtClean="0">
                          <a:cs typeface="B Nazanin" pitchFamily="2" charset="-78"/>
                        </a:rPr>
                        <a:t>r</a:t>
                      </a:r>
                      <a:endParaRPr lang="en-US" sz="2000" b="1" dirty="0">
                        <a:cs typeface="B Nazanin" pitchFamily="2" charset="-78"/>
                      </a:endParaRPr>
                    </a:p>
                  </a:txBody>
                  <a:tcPr anchor="ctr"/>
                </a:tc>
                <a:tc>
                  <a:txBody>
                    <a:bodyPr/>
                    <a:lstStyle/>
                    <a:p>
                      <a:pPr algn="ctr"/>
                      <a:r>
                        <a:rPr lang="fa-IR" sz="2000" b="1" dirty="0" smtClean="0">
                          <a:cs typeface="B Nazanin" pitchFamily="2" charset="-78"/>
                        </a:rPr>
                        <a:t>ریز</a:t>
                      </a:r>
                      <a:r>
                        <a:rPr lang="fa-IR" sz="2000" b="1" baseline="0" dirty="0" smtClean="0">
                          <a:cs typeface="B Nazanin" pitchFamily="2" charset="-78"/>
                        </a:rPr>
                        <a:t> جثه</a:t>
                      </a:r>
                      <a:endParaRPr lang="en-US" sz="2000" b="1" dirty="0">
                        <a:cs typeface="B Nazanin" pitchFamily="2" charset="-78"/>
                      </a:endParaRPr>
                    </a:p>
                  </a:txBody>
                  <a:tcPr anchor="ctr"/>
                </a:tc>
                <a:tc>
                  <a:txBody>
                    <a:bodyPr/>
                    <a:lstStyle/>
                    <a:p>
                      <a:pPr algn="ctr"/>
                      <a:r>
                        <a:rPr lang="fa-IR" sz="2000" b="1" dirty="0" smtClean="0">
                          <a:cs typeface="B Nazanin" pitchFamily="2" charset="-78"/>
                        </a:rPr>
                        <a:t>متوسط جثه</a:t>
                      </a:r>
                      <a:endParaRPr lang="en-US" sz="2000" b="1" dirty="0">
                        <a:cs typeface="B Nazanin" pitchFamily="2" charset="-78"/>
                      </a:endParaRPr>
                    </a:p>
                  </a:txBody>
                  <a:tcPr anchor="ctr"/>
                </a:tc>
                <a:tc>
                  <a:txBody>
                    <a:bodyPr/>
                    <a:lstStyle/>
                    <a:p>
                      <a:pPr algn="ctr"/>
                      <a:r>
                        <a:rPr lang="fa-IR" sz="2000" b="1" dirty="0" smtClean="0">
                          <a:cs typeface="B Nazanin" pitchFamily="2" charset="-78"/>
                        </a:rPr>
                        <a:t>درشت</a:t>
                      </a:r>
                      <a:r>
                        <a:rPr lang="fa-IR" sz="2000" b="1" baseline="0" dirty="0" smtClean="0">
                          <a:cs typeface="B Nazanin" pitchFamily="2" charset="-78"/>
                        </a:rPr>
                        <a:t> جثه</a:t>
                      </a:r>
                      <a:endParaRPr lang="en-US" sz="2000" b="1" dirty="0">
                        <a:cs typeface="B Nazanin" pitchFamily="2" charset="-78"/>
                      </a:endParaRPr>
                    </a:p>
                  </a:txBody>
                  <a:tcPr anchor="ctr"/>
                </a:tc>
                <a:extLst>
                  <a:ext uri="{0D108BD9-81ED-4DB2-BD59-A6C34878D82A}">
                    <a16:rowId xmlns:a16="http://schemas.microsoft.com/office/drawing/2014/main" val="10000"/>
                  </a:ext>
                </a:extLst>
              </a:tr>
              <a:tr h="584200">
                <a:tc>
                  <a:txBody>
                    <a:bodyPr/>
                    <a:lstStyle/>
                    <a:p>
                      <a:pPr algn="ctr"/>
                      <a:r>
                        <a:rPr lang="en-US" sz="2000" b="1" dirty="0" smtClean="0">
                          <a:cs typeface="B Nazanin" pitchFamily="2" charset="-78"/>
                        </a:rPr>
                        <a:t>♂</a:t>
                      </a:r>
                      <a:endParaRPr lang="en-US" sz="2000" b="1" dirty="0">
                        <a:cs typeface="B Nazanin" pitchFamily="2" charset="-78"/>
                      </a:endParaRPr>
                    </a:p>
                  </a:txBody>
                  <a:tcPr anchor="ctr"/>
                </a:tc>
                <a:tc>
                  <a:txBody>
                    <a:bodyPr/>
                    <a:lstStyle/>
                    <a:p>
                      <a:pPr algn="ctr"/>
                      <a:r>
                        <a:rPr lang="fa-IR" sz="2000" b="1" dirty="0" smtClean="0">
                          <a:cs typeface="B Nazanin" pitchFamily="2" charset="-78"/>
                        </a:rPr>
                        <a:t>بیشتر از 10.6</a:t>
                      </a:r>
                      <a:endParaRPr lang="en-US" sz="2000" b="1" dirty="0">
                        <a:cs typeface="B Nazanin" pitchFamily="2" charset="-78"/>
                      </a:endParaRPr>
                    </a:p>
                  </a:txBody>
                  <a:tcPr anchor="ctr"/>
                </a:tc>
                <a:tc>
                  <a:txBody>
                    <a:bodyPr/>
                    <a:lstStyle/>
                    <a:p>
                      <a:pPr algn="ctr"/>
                      <a:r>
                        <a:rPr lang="fa-IR" sz="2000" b="1" dirty="0" smtClean="0">
                          <a:cs typeface="B Nazanin" pitchFamily="2" charset="-78"/>
                        </a:rPr>
                        <a:t>9.4 - 10.6</a:t>
                      </a:r>
                      <a:endParaRPr lang="en-US" sz="2000" b="1" dirty="0">
                        <a:cs typeface="B Nazanin" pitchFamily="2" charset="-78"/>
                      </a:endParaRPr>
                    </a:p>
                  </a:txBody>
                  <a:tcPr anchor="ctr"/>
                </a:tc>
                <a:tc>
                  <a:txBody>
                    <a:bodyPr/>
                    <a:lstStyle/>
                    <a:p>
                      <a:pPr algn="ctr"/>
                      <a:r>
                        <a:rPr lang="fa-IR" sz="2000" b="1" dirty="0" smtClean="0">
                          <a:cs typeface="B Nazanin" pitchFamily="2" charset="-78"/>
                        </a:rPr>
                        <a:t>کمتر از 9.4</a:t>
                      </a:r>
                      <a:endParaRPr lang="en-US" sz="2000" b="1" dirty="0">
                        <a:cs typeface="B Nazanin" pitchFamily="2" charset="-78"/>
                      </a:endParaRPr>
                    </a:p>
                  </a:txBody>
                  <a:tcPr anchor="ctr"/>
                </a:tc>
                <a:extLst>
                  <a:ext uri="{0D108BD9-81ED-4DB2-BD59-A6C34878D82A}">
                    <a16:rowId xmlns:a16="http://schemas.microsoft.com/office/drawing/2014/main" val="10001"/>
                  </a:ext>
                </a:extLst>
              </a:tr>
              <a:tr h="584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cs typeface="B Nazanin" pitchFamily="2" charset="-78"/>
                        </a:rPr>
                        <a:t>♀</a:t>
                      </a:r>
                    </a:p>
                  </a:txBody>
                  <a:tcPr anchor="ctr"/>
                </a:tc>
                <a:tc>
                  <a:txBody>
                    <a:bodyPr/>
                    <a:lstStyle/>
                    <a:p>
                      <a:pPr algn="ctr"/>
                      <a:r>
                        <a:rPr lang="fa-IR" sz="2000" b="1" dirty="0" smtClean="0">
                          <a:cs typeface="B Nazanin" pitchFamily="2" charset="-78"/>
                        </a:rPr>
                        <a:t>بیشتر از 10.9</a:t>
                      </a:r>
                      <a:endParaRPr lang="en-US" sz="2000" b="1" dirty="0">
                        <a:cs typeface="B Nazanin" pitchFamily="2" charset="-78"/>
                      </a:endParaRPr>
                    </a:p>
                  </a:txBody>
                  <a:tcPr anchor="ctr"/>
                </a:tc>
                <a:tc>
                  <a:txBody>
                    <a:bodyPr/>
                    <a:lstStyle/>
                    <a:p>
                      <a:pPr algn="ctr"/>
                      <a:r>
                        <a:rPr lang="fa-IR" sz="2000" b="1" dirty="0" smtClean="0">
                          <a:cs typeface="B Nazanin" pitchFamily="2" charset="-78"/>
                        </a:rPr>
                        <a:t>9.9 – 10.9</a:t>
                      </a:r>
                      <a:endParaRPr lang="en-US" sz="2000" b="1" dirty="0">
                        <a:cs typeface="B Nazanin" pitchFamily="2" charset="-78"/>
                      </a:endParaRPr>
                    </a:p>
                  </a:txBody>
                  <a:tcPr anchor="ctr"/>
                </a:tc>
                <a:tc>
                  <a:txBody>
                    <a:bodyPr/>
                    <a:lstStyle/>
                    <a:p>
                      <a:pPr algn="ctr"/>
                      <a:r>
                        <a:rPr lang="fa-IR" sz="2000" b="1" dirty="0" smtClean="0">
                          <a:cs typeface="B Nazanin" pitchFamily="2" charset="-78"/>
                        </a:rPr>
                        <a:t>کمتر از 9.9</a:t>
                      </a:r>
                      <a:endParaRPr lang="en-US" sz="2000" b="1" dirty="0">
                        <a:cs typeface="B Nazanin" pitchFamily="2" charset="-78"/>
                      </a:endParaRPr>
                    </a:p>
                  </a:txBody>
                  <a:tcPr anchor="ctr"/>
                </a:tc>
                <a:extLst>
                  <a:ext uri="{0D108BD9-81ED-4DB2-BD59-A6C34878D82A}">
                    <a16:rowId xmlns:a16="http://schemas.microsoft.com/office/drawing/2014/main" val="10002"/>
                  </a:ext>
                </a:extLst>
              </a:tr>
            </a:tbl>
          </a:graphicData>
        </a:graphic>
      </p:graphicFrame>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5791200"/>
            <a:ext cx="5429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stretch>
            <a:fillRect/>
          </a:stretch>
        </p:blipFill>
        <p:spPr>
          <a:xfrm>
            <a:off x="315057" y="60648"/>
            <a:ext cx="3392847" cy="2576264"/>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628</TotalTime>
  <Words>1743</Words>
  <Application>Microsoft Office PowerPoint</Application>
  <PresentationFormat>On-screen Show (4:3)</PresentationFormat>
  <Paragraphs>356</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B Nazanin</vt:lpstr>
      <vt:lpstr>Century Schoolbook</vt:lpstr>
      <vt:lpstr>IPT.Davat</vt:lpstr>
      <vt:lpstr>Wingdings</vt:lpstr>
      <vt:lpstr>Wingdings 2</vt:lpstr>
      <vt:lpstr>Oriel</vt:lpstr>
      <vt:lpstr>کاری از گروه کوهنوردی و طبیعت گردی   قلب سبز</vt:lpstr>
      <vt:lpstr>نکات مهم </vt:lpstr>
      <vt:lpstr>تعریف تغذیه</vt:lpstr>
      <vt:lpstr>چرا تغذیه ؟</vt:lpstr>
      <vt:lpstr>تعاریف</vt:lpstr>
      <vt:lpstr>ترکیبات شیمیایی بدن یک انسان بالغ</vt:lpstr>
      <vt:lpstr>متابولیسم </vt:lpstr>
      <vt:lpstr>وزن</vt:lpstr>
      <vt:lpstr>تعیین اندازه جثه</vt:lpstr>
      <vt:lpstr>PowerPoint Presentation</vt:lpstr>
      <vt:lpstr>محاصبه وزن</vt:lpstr>
      <vt:lpstr>انواع فعالیت های بدنی</vt:lpstr>
      <vt:lpstr>مواد غذایی</vt:lpstr>
      <vt:lpstr>کربو هیدرات ها</vt:lpstr>
      <vt:lpstr>نقش کربوهیدرات ها در بدن</vt:lpstr>
      <vt:lpstr>چربی ها (لیپید ها)</vt:lpstr>
      <vt:lpstr>نقش چربی ها در بدن</vt:lpstr>
      <vt:lpstr>پروتئین ها</vt:lpstr>
      <vt:lpstr>پروتئین های غذایی</vt:lpstr>
      <vt:lpstr>نقش پروتئین ها در بدن</vt:lpstr>
      <vt:lpstr>ویتامین ها</vt:lpstr>
      <vt:lpstr>مقادیر مورد نیاز ویتامین ها در روز</vt:lpstr>
      <vt:lpstr>A</vt:lpstr>
      <vt:lpstr>d</vt:lpstr>
      <vt:lpstr>E</vt:lpstr>
      <vt:lpstr>k</vt:lpstr>
      <vt:lpstr>c</vt:lpstr>
      <vt:lpstr>گروه b</vt:lpstr>
      <vt:lpstr>نقش ویتامین ها در بدن</vt:lpstr>
      <vt:lpstr>مینرال ها</vt:lpstr>
      <vt:lpstr>نقش مینرال ها در بدن</vt:lpstr>
      <vt:lpstr>آب</vt:lpstr>
      <vt:lpstr>PowerPoint Presentation</vt:lpstr>
      <vt:lpstr>کاهش آب بر حسب میلی لیتر در روز</vt:lpstr>
      <vt:lpstr>نشانه ها و خطرات ناشی از کاهش آب بدن</vt:lpstr>
      <vt:lpstr>فیبر</vt:lpstr>
    </vt:vector>
  </TitlesOfParts>
  <Company>021-77271616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کاری از گروه کوهنوردی و طبیعت گردی   قلب سبز</dc:title>
  <dc:creator>ATIEH PARDAZ</dc:creator>
  <cp:lastModifiedBy>DiaKp System</cp:lastModifiedBy>
  <cp:revision>85</cp:revision>
  <dcterms:created xsi:type="dcterms:W3CDTF">2012-02-18T19:17:58Z</dcterms:created>
  <dcterms:modified xsi:type="dcterms:W3CDTF">2021-05-24T09:35:51Z</dcterms:modified>
</cp:coreProperties>
</file>